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1" i="0">
                <a:solidFill>
                  <a:srgbClr val="48299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1" i="0">
                <a:solidFill>
                  <a:srgbClr val="48299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11290" y="0"/>
            <a:ext cx="11677015" cy="10287000"/>
          </a:xfrm>
          <a:custGeom>
            <a:avLst/>
            <a:gdLst/>
            <a:ahLst/>
            <a:cxnLst/>
            <a:rect l="l" t="t" r="r" b="b"/>
            <a:pathLst>
              <a:path w="11677015" h="10287000">
                <a:moveTo>
                  <a:pt x="11676685" y="5128260"/>
                </a:moveTo>
                <a:lnTo>
                  <a:pt x="5805271" y="5128260"/>
                </a:lnTo>
                <a:lnTo>
                  <a:pt x="5805271" y="0"/>
                </a:lnTo>
                <a:lnTo>
                  <a:pt x="5776696" y="0"/>
                </a:lnTo>
                <a:lnTo>
                  <a:pt x="5776696" y="5128260"/>
                </a:lnTo>
                <a:lnTo>
                  <a:pt x="0" y="5128260"/>
                </a:lnTo>
                <a:lnTo>
                  <a:pt x="0" y="5156200"/>
                </a:lnTo>
                <a:lnTo>
                  <a:pt x="5776696" y="5156200"/>
                </a:lnTo>
                <a:lnTo>
                  <a:pt x="5776696" y="10287000"/>
                </a:lnTo>
                <a:lnTo>
                  <a:pt x="5805271" y="10287000"/>
                </a:lnTo>
                <a:lnTo>
                  <a:pt x="5805271" y="5156200"/>
                </a:lnTo>
                <a:lnTo>
                  <a:pt x="11676685" y="5156200"/>
                </a:lnTo>
                <a:lnTo>
                  <a:pt x="11676685" y="5128260"/>
                </a:lnTo>
                <a:close/>
              </a:path>
            </a:pathLst>
          </a:custGeom>
          <a:solidFill>
            <a:srgbClr val="111B1D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10099026"/>
            <a:ext cx="6593205" cy="188595"/>
          </a:xfrm>
          <a:custGeom>
            <a:avLst/>
            <a:gdLst/>
            <a:ahLst/>
            <a:cxnLst/>
            <a:rect l="l" t="t" r="r" b="b"/>
            <a:pathLst>
              <a:path w="6593205" h="188595">
                <a:moveTo>
                  <a:pt x="6592912" y="0"/>
                </a:moveTo>
                <a:lnTo>
                  <a:pt x="0" y="0"/>
                </a:lnTo>
                <a:lnTo>
                  <a:pt x="0" y="187972"/>
                </a:lnTo>
                <a:lnTo>
                  <a:pt x="6592912" y="187972"/>
                </a:lnTo>
                <a:lnTo>
                  <a:pt x="6592912" y="0"/>
                </a:lnTo>
                <a:close/>
              </a:path>
            </a:pathLst>
          </a:custGeom>
          <a:solidFill>
            <a:srgbClr val="0004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6580657" y="0"/>
            <a:ext cx="28575" cy="10287000"/>
          </a:xfrm>
          <a:custGeom>
            <a:avLst/>
            <a:gdLst/>
            <a:ahLst/>
            <a:cxnLst/>
            <a:rect l="l" t="t" r="r" b="b"/>
            <a:pathLst>
              <a:path w="28575" h="10287000">
                <a:moveTo>
                  <a:pt x="28575" y="0"/>
                </a:moveTo>
                <a:lnTo>
                  <a:pt x="0" y="0"/>
                </a:lnTo>
                <a:lnTo>
                  <a:pt x="0" y="10287000"/>
                </a:lnTo>
                <a:lnTo>
                  <a:pt x="28575" y="10287000"/>
                </a:lnTo>
                <a:lnTo>
                  <a:pt x="28575" y="0"/>
                </a:lnTo>
                <a:close/>
              </a:path>
            </a:pathLst>
          </a:custGeom>
          <a:solidFill>
            <a:srgbClr val="111B1D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0" y="0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419100" y="0"/>
                </a:moveTo>
                <a:lnTo>
                  <a:pt x="0" y="0"/>
                </a:lnTo>
                <a:lnTo>
                  <a:pt x="0" y="419100"/>
                </a:lnTo>
                <a:lnTo>
                  <a:pt x="419100" y="419100"/>
                </a:lnTo>
                <a:lnTo>
                  <a:pt x="419100" y="0"/>
                </a:lnTo>
                <a:close/>
              </a:path>
            </a:pathLst>
          </a:custGeom>
          <a:solidFill>
            <a:srgbClr val="00045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537" y="3551428"/>
            <a:ext cx="6000187" cy="6000162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918498" y="8611196"/>
            <a:ext cx="2369498" cy="167580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1" i="0">
                <a:solidFill>
                  <a:srgbClr val="48299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1" i="0">
                <a:solidFill>
                  <a:srgbClr val="48299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76779" y="2397721"/>
            <a:ext cx="7705718" cy="54482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22555" y="329824"/>
            <a:ext cx="7680959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1" i="0">
                <a:solidFill>
                  <a:srgbClr val="48299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15141" y="1862792"/>
            <a:ext cx="13018135" cy="5019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9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hyperlink" Target="mailto:avril@askavril.co.uk" TargetMode="External"/><Relationship Id="rId4" Type="http://schemas.openxmlformats.org/officeDocument/2006/relationships/image" Target="../media/image4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510894" y="7732869"/>
            <a:ext cx="5281295" cy="696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50">
                <a:solidFill>
                  <a:srgbClr val="482991"/>
                </a:solidFill>
                <a:latin typeface="Lucida Sans"/>
                <a:cs typeface="Lucida Sans"/>
              </a:rPr>
              <a:t>SERVICES</a:t>
            </a:r>
            <a:r>
              <a:rPr dirty="0" sz="4400" spc="-295">
                <a:solidFill>
                  <a:srgbClr val="482991"/>
                </a:solidFill>
                <a:latin typeface="Lucida Sans"/>
                <a:cs typeface="Lucida Sans"/>
              </a:rPr>
              <a:t> </a:t>
            </a:r>
            <a:r>
              <a:rPr dirty="0" sz="4400" spc="-135">
                <a:solidFill>
                  <a:srgbClr val="482991"/>
                </a:solidFill>
                <a:latin typeface="Lucida Sans"/>
                <a:cs typeface="Lucida Sans"/>
              </a:rPr>
              <a:t>PROPOSAL</a:t>
            </a:r>
            <a:endParaRPr sz="4400">
              <a:latin typeface="Lucida Sans"/>
              <a:cs typeface="Lucida Sans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171049" y="8668561"/>
            <a:ext cx="3627120" cy="11163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R="46990">
              <a:lnSpc>
                <a:spcPct val="100000"/>
              </a:lnSpc>
              <a:spcBef>
                <a:spcPts val="105"/>
              </a:spcBef>
            </a:pPr>
            <a:r>
              <a:rPr dirty="0" sz="2250" spc="-80">
                <a:solidFill>
                  <a:srgbClr val="9F53A6"/>
                </a:solidFill>
                <a:latin typeface="Tahoma"/>
                <a:cs typeface="Tahoma"/>
              </a:rPr>
              <a:t>P</a:t>
            </a:r>
            <a:r>
              <a:rPr dirty="0" sz="2200" spc="-80">
                <a:solidFill>
                  <a:srgbClr val="9F53A6"/>
                </a:solidFill>
                <a:latin typeface="Verdana"/>
                <a:cs typeface="Verdana"/>
              </a:rPr>
              <a:t>r</a:t>
            </a:r>
            <a:r>
              <a:rPr dirty="0" sz="2250" spc="-80">
                <a:solidFill>
                  <a:srgbClr val="9F53A6"/>
                </a:solidFill>
                <a:latin typeface="Tahoma"/>
                <a:cs typeface="Tahoma"/>
              </a:rPr>
              <a:t>epa</a:t>
            </a:r>
            <a:r>
              <a:rPr dirty="0" sz="2200" spc="-80">
                <a:solidFill>
                  <a:srgbClr val="9F53A6"/>
                </a:solidFill>
                <a:latin typeface="Verdana"/>
                <a:cs typeface="Verdana"/>
              </a:rPr>
              <a:t>r</a:t>
            </a:r>
            <a:r>
              <a:rPr dirty="0" sz="2250" spc="-80">
                <a:solidFill>
                  <a:srgbClr val="9F53A6"/>
                </a:solidFill>
                <a:latin typeface="Tahoma"/>
                <a:cs typeface="Tahoma"/>
              </a:rPr>
              <a:t>ed</a:t>
            </a:r>
            <a:r>
              <a:rPr dirty="0" sz="2250" spc="-185">
                <a:solidFill>
                  <a:srgbClr val="9F53A6"/>
                </a:solidFill>
                <a:latin typeface="Tahoma"/>
                <a:cs typeface="Tahoma"/>
              </a:rPr>
              <a:t> </a:t>
            </a:r>
            <a:r>
              <a:rPr dirty="0" sz="2250" spc="-25">
                <a:solidFill>
                  <a:srgbClr val="9F53A6"/>
                </a:solidFill>
                <a:latin typeface="Tahoma"/>
                <a:cs typeface="Tahoma"/>
              </a:rPr>
              <a:t>B</a:t>
            </a:r>
            <a:r>
              <a:rPr dirty="0" sz="2200" spc="-25">
                <a:solidFill>
                  <a:srgbClr val="9F53A6"/>
                </a:solidFill>
                <a:latin typeface="Verdana"/>
                <a:cs typeface="Verdana"/>
              </a:rPr>
              <a:t>y</a:t>
            </a: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45"/>
              </a:spcBef>
            </a:pPr>
            <a:endParaRPr sz="225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dirty="0" sz="2250" spc="-65">
                <a:solidFill>
                  <a:srgbClr val="9F53A6"/>
                </a:solidFill>
                <a:latin typeface="Tahoma"/>
                <a:cs typeface="Tahoma"/>
              </a:rPr>
              <a:t>A</a:t>
            </a:r>
            <a:r>
              <a:rPr dirty="0" sz="2200" spc="-65">
                <a:solidFill>
                  <a:srgbClr val="9F53A6"/>
                </a:solidFill>
                <a:latin typeface="Verdana"/>
                <a:cs typeface="Verdana"/>
              </a:rPr>
              <a:t>vr</a:t>
            </a:r>
            <a:r>
              <a:rPr dirty="0" sz="2250" spc="-65">
                <a:solidFill>
                  <a:srgbClr val="9F53A6"/>
                </a:solidFill>
                <a:latin typeface="Tahoma"/>
                <a:cs typeface="Tahoma"/>
              </a:rPr>
              <a:t>il</a:t>
            </a:r>
            <a:r>
              <a:rPr dirty="0" sz="2250" spc="-75">
                <a:solidFill>
                  <a:srgbClr val="9F53A6"/>
                </a:solidFill>
                <a:latin typeface="Tahoma"/>
                <a:cs typeface="Tahoma"/>
              </a:rPr>
              <a:t> </a:t>
            </a:r>
            <a:r>
              <a:rPr dirty="0" sz="2250" spc="-70">
                <a:solidFill>
                  <a:srgbClr val="9F53A6"/>
                </a:solidFill>
                <a:latin typeface="Tahoma"/>
                <a:cs typeface="Tahoma"/>
              </a:rPr>
              <a:t>Jame</a:t>
            </a:r>
            <a:r>
              <a:rPr dirty="0" sz="2200" spc="-70">
                <a:solidFill>
                  <a:srgbClr val="9F53A6"/>
                </a:solidFill>
                <a:latin typeface="Verdana"/>
                <a:cs typeface="Verdana"/>
              </a:rPr>
              <a:t>s</a:t>
            </a:r>
            <a:r>
              <a:rPr dirty="0" sz="2200" spc="-140">
                <a:solidFill>
                  <a:srgbClr val="9F53A6"/>
                </a:solidFill>
                <a:latin typeface="Verdana"/>
                <a:cs typeface="Verdana"/>
              </a:rPr>
              <a:t> </a:t>
            </a:r>
            <a:r>
              <a:rPr dirty="0" sz="2250">
                <a:solidFill>
                  <a:srgbClr val="9F53A6"/>
                </a:solidFill>
                <a:latin typeface="Tahoma"/>
                <a:cs typeface="Tahoma"/>
              </a:rPr>
              <a:t>Dip</a:t>
            </a:r>
            <a:r>
              <a:rPr dirty="0" sz="1300">
                <a:solidFill>
                  <a:srgbClr val="9F53A6"/>
                </a:solidFill>
                <a:latin typeface="Lucida Sans"/>
                <a:cs typeface="Lucida Sans"/>
              </a:rPr>
              <a:t>.</a:t>
            </a:r>
            <a:r>
              <a:rPr dirty="0" sz="2250">
                <a:solidFill>
                  <a:srgbClr val="9F53A6"/>
                </a:solidFill>
                <a:latin typeface="Tahoma"/>
                <a:cs typeface="Tahoma"/>
              </a:rPr>
              <a:t>RSA</a:t>
            </a:r>
            <a:r>
              <a:rPr dirty="0" sz="1300">
                <a:solidFill>
                  <a:srgbClr val="9F53A6"/>
                </a:solidFill>
                <a:latin typeface="Lucida Sans"/>
                <a:cs typeface="Lucida Sans"/>
              </a:rPr>
              <a:t>,</a:t>
            </a:r>
            <a:r>
              <a:rPr dirty="0" sz="1300" spc="200">
                <a:solidFill>
                  <a:srgbClr val="9F53A6"/>
                </a:solidFill>
                <a:latin typeface="Lucida Sans"/>
                <a:cs typeface="Lucida Sans"/>
              </a:rPr>
              <a:t> </a:t>
            </a:r>
            <a:r>
              <a:rPr dirty="0" sz="2250" spc="-20">
                <a:solidFill>
                  <a:srgbClr val="9F53A6"/>
                </a:solidFill>
                <a:latin typeface="Tahoma"/>
                <a:cs typeface="Tahoma"/>
              </a:rPr>
              <a:t>FIn</a:t>
            </a:r>
            <a:r>
              <a:rPr dirty="0" sz="2200" spc="-20">
                <a:solidFill>
                  <a:srgbClr val="9F53A6"/>
                </a:solidFill>
                <a:latin typeface="Verdana"/>
                <a:cs typeface="Verdana"/>
              </a:rPr>
              <a:t>st</a:t>
            </a:r>
            <a:r>
              <a:rPr dirty="0" sz="2250" spc="-20">
                <a:solidFill>
                  <a:srgbClr val="9F53A6"/>
                </a:solidFill>
                <a:latin typeface="Tahoma"/>
                <a:cs typeface="Tahoma"/>
              </a:rPr>
              <a:t>AM</a:t>
            </a:r>
            <a:endParaRPr sz="22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0425816" y="368744"/>
            <a:ext cx="7862570" cy="9918700"/>
            <a:chOff x="10425816" y="368744"/>
            <a:chExt cx="7862570" cy="9918700"/>
          </a:xfrm>
        </p:grpSpPr>
        <p:sp>
          <p:nvSpPr>
            <p:cNvPr id="3" name="object 3" descr=""/>
            <p:cNvSpPr/>
            <p:nvPr/>
          </p:nvSpPr>
          <p:spPr>
            <a:xfrm>
              <a:off x="15667088" y="368744"/>
              <a:ext cx="2621280" cy="9918700"/>
            </a:xfrm>
            <a:custGeom>
              <a:avLst/>
              <a:gdLst/>
              <a:ahLst/>
              <a:cxnLst/>
              <a:rect l="l" t="t" r="r" b="b"/>
              <a:pathLst>
                <a:path w="2621280" h="9918700">
                  <a:moveTo>
                    <a:pt x="2620911" y="0"/>
                  </a:moveTo>
                  <a:lnTo>
                    <a:pt x="0" y="0"/>
                  </a:lnTo>
                  <a:lnTo>
                    <a:pt x="0" y="9918255"/>
                  </a:lnTo>
                  <a:lnTo>
                    <a:pt x="2620911" y="9918255"/>
                  </a:lnTo>
                  <a:lnTo>
                    <a:pt x="2620911" y="0"/>
                  </a:lnTo>
                  <a:close/>
                </a:path>
              </a:pathLst>
            </a:custGeom>
            <a:solidFill>
              <a:srgbClr val="00045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25816" y="1664271"/>
              <a:ext cx="6553194" cy="862272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3907514" y="1661474"/>
              <a:ext cx="932815" cy="18415"/>
            </a:xfrm>
            <a:custGeom>
              <a:avLst/>
              <a:gdLst/>
              <a:ahLst/>
              <a:cxnLst/>
              <a:rect l="l" t="t" r="r" b="b"/>
              <a:pathLst>
                <a:path w="932815" h="18414">
                  <a:moveTo>
                    <a:pt x="932345" y="0"/>
                  </a:moveTo>
                  <a:lnTo>
                    <a:pt x="0" y="0"/>
                  </a:lnTo>
                  <a:lnTo>
                    <a:pt x="0" y="18122"/>
                  </a:lnTo>
                  <a:lnTo>
                    <a:pt x="932345" y="18122"/>
                  </a:lnTo>
                  <a:lnTo>
                    <a:pt x="932345" y="0"/>
                  </a:lnTo>
                  <a:close/>
                </a:path>
              </a:pathLst>
            </a:custGeom>
            <a:solidFill>
              <a:srgbClr val="DB3B4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/>
          <p:nvPr/>
        </p:nvSpPr>
        <p:spPr>
          <a:xfrm>
            <a:off x="633065" y="8619939"/>
            <a:ext cx="18415" cy="1268730"/>
          </a:xfrm>
          <a:custGeom>
            <a:avLst/>
            <a:gdLst/>
            <a:ahLst/>
            <a:cxnLst/>
            <a:rect l="l" t="t" r="r" b="b"/>
            <a:pathLst>
              <a:path w="18415" h="1268729">
                <a:moveTo>
                  <a:pt x="18122" y="0"/>
                </a:moveTo>
                <a:lnTo>
                  <a:pt x="0" y="0"/>
                </a:lnTo>
                <a:lnTo>
                  <a:pt x="0" y="1268387"/>
                </a:lnTo>
                <a:lnTo>
                  <a:pt x="18122" y="1268387"/>
                </a:lnTo>
                <a:lnTo>
                  <a:pt x="18122" y="0"/>
                </a:lnTo>
                <a:close/>
              </a:path>
            </a:pathLst>
          </a:custGeom>
          <a:solidFill>
            <a:srgbClr val="9F53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9983558" y="0"/>
            <a:ext cx="18415" cy="10287000"/>
          </a:xfrm>
          <a:custGeom>
            <a:avLst/>
            <a:gdLst/>
            <a:ahLst/>
            <a:cxnLst/>
            <a:rect l="l" t="t" r="r" b="b"/>
            <a:pathLst>
              <a:path w="18415" h="10287000">
                <a:moveTo>
                  <a:pt x="18110" y="0"/>
                </a:moveTo>
                <a:lnTo>
                  <a:pt x="0" y="0"/>
                </a:lnTo>
                <a:lnTo>
                  <a:pt x="0" y="10287000"/>
                </a:lnTo>
                <a:lnTo>
                  <a:pt x="18110" y="10287000"/>
                </a:lnTo>
                <a:lnTo>
                  <a:pt x="18110" y="0"/>
                </a:lnTo>
                <a:close/>
              </a:path>
            </a:pathLst>
          </a:custGeom>
          <a:solidFill>
            <a:srgbClr val="9F53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9119768" y="10169473"/>
            <a:ext cx="18415" cy="118110"/>
          </a:xfrm>
          <a:custGeom>
            <a:avLst/>
            <a:gdLst/>
            <a:ahLst/>
            <a:cxnLst/>
            <a:rect l="l" t="t" r="r" b="b"/>
            <a:pathLst>
              <a:path w="18415" h="118109">
                <a:moveTo>
                  <a:pt x="18122" y="0"/>
                </a:moveTo>
                <a:lnTo>
                  <a:pt x="0" y="0"/>
                </a:lnTo>
                <a:lnTo>
                  <a:pt x="0" y="117525"/>
                </a:lnTo>
                <a:lnTo>
                  <a:pt x="18122" y="117525"/>
                </a:lnTo>
                <a:lnTo>
                  <a:pt x="18122" y="0"/>
                </a:lnTo>
                <a:close/>
              </a:path>
            </a:pathLst>
          </a:custGeom>
          <a:solidFill>
            <a:srgbClr val="DB3B4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4290" y="8805722"/>
            <a:ext cx="1956812" cy="956965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72111" y="8713788"/>
            <a:ext cx="1085848" cy="1085848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97970" y="8809727"/>
            <a:ext cx="1577716" cy="933163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68809" y="8900998"/>
            <a:ext cx="2047867" cy="714371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1332340" y="2238958"/>
            <a:ext cx="7484109" cy="58458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471170">
              <a:lnSpc>
                <a:spcPct val="106900"/>
              </a:lnSpc>
              <a:spcBef>
                <a:spcPts val="95"/>
              </a:spcBef>
            </a:pPr>
            <a:r>
              <a:rPr dirty="0" sz="2550" spc="-45">
                <a:latin typeface="Arial"/>
                <a:cs typeface="Arial"/>
              </a:rPr>
              <a:t>The</a:t>
            </a:r>
            <a:r>
              <a:rPr dirty="0" sz="2550" spc="-135">
                <a:latin typeface="Arial"/>
                <a:cs typeface="Arial"/>
              </a:rPr>
              <a:t> </a:t>
            </a:r>
            <a:r>
              <a:rPr dirty="0" sz="2550">
                <a:latin typeface="Arial"/>
                <a:cs typeface="Arial"/>
              </a:rPr>
              <a:t>fo</a:t>
            </a:r>
            <a:r>
              <a:rPr dirty="0" sz="2500">
                <a:latin typeface="Arial"/>
                <a:cs typeface="Arial"/>
              </a:rPr>
              <a:t>u</a:t>
            </a:r>
            <a:r>
              <a:rPr dirty="0" sz="2550">
                <a:latin typeface="Arial"/>
                <a:cs typeface="Arial"/>
              </a:rPr>
              <a:t>nde</a:t>
            </a:r>
            <a:r>
              <a:rPr dirty="0" sz="2500">
                <a:latin typeface="Arial"/>
                <a:cs typeface="Arial"/>
              </a:rPr>
              <a:t>r</a:t>
            </a:r>
            <a:r>
              <a:rPr dirty="0" sz="2500" spc="-105">
                <a:latin typeface="Arial"/>
                <a:cs typeface="Arial"/>
              </a:rPr>
              <a:t> </a:t>
            </a:r>
            <a:r>
              <a:rPr dirty="0" sz="2550">
                <a:latin typeface="Arial"/>
                <a:cs typeface="Arial"/>
              </a:rPr>
              <a:t>of</a:t>
            </a:r>
            <a:r>
              <a:rPr dirty="0" sz="2550" spc="-95">
                <a:latin typeface="Arial"/>
                <a:cs typeface="Arial"/>
              </a:rPr>
              <a:t> </a:t>
            </a:r>
            <a:r>
              <a:rPr dirty="0" sz="2550" spc="-75">
                <a:latin typeface="Arial"/>
                <a:cs typeface="Arial"/>
              </a:rPr>
              <a:t>A</a:t>
            </a:r>
            <a:r>
              <a:rPr dirty="0" sz="2500" spc="-75">
                <a:latin typeface="Arial"/>
                <a:cs typeface="Arial"/>
              </a:rPr>
              <a:t>s</a:t>
            </a:r>
            <a:r>
              <a:rPr dirty="0" sz="2550" spc="-75">
                <a:latin typeface="Arial"/>
                <a:cs typeface="Arial"/>
              </a:rPr>
              <a:t>k</a:t>
            </a:r>
            <a:r>
              <a:rPr dirty="0" sz="2550" spc="-160">
                <a:latin typeface="Arial"/>
                <a:cs typeface="Arial"/>
              </a:rPr>
              <a:t> </a:t>
            </a:r>
            <a:r>
              <a:rPr dirty="0" sz="2550">
                <a:latin typeface="Arial"/>
                <a:cs typeface="Arial"/>
              </a:rPr>
              <a:t>A</a:t>
            </a:r>
            <a:r>
              <a:rPr dirty="0" sz="2500">
                <a:latin typeface="Arial"/>
                <a:cs typeface="Arial"/>
              </a:rPr>
              <a:t>vr</a:t>
            </a:r>
            <a:r>
              <a:rPr dirty="0" sz="2550">
                <a:latin typeface="Arial"/>
                <a:cs typeface="Arial"/>
              </a:rPr>
              <a:t>il</a:t>
            </a:r>
            <a:r>
              <a:rPr dirty="0" sz="2550" spc="-70">
                <a:latin typeface="Arial"/>
                <a:cs typeface="Arial"/>
              </a:rPr>
              <a:t> </a:t>
            </a:r>
            <a:r>
              <a:rPr dirty="0" sz="2550">
                <a:latin typeface="Arial"/>
                <a:cs typeface="Arial"/>
              </a:rPr>
              <a:t>i</a:t>
            </a:r>
            <a:r>
              <a:rPr dirty="0" sz="2500">
                <a:latin typeface="Arial"/>
                <a:cs typeface="Arial"/>
              </a:rPr>
              <a:t>s</a:t>
            </a:r>
            <a:r>
              <a:rPr dirty="0" sz="2500" spc="-75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t</a:t>
            </a:r>
            <a:r>
              <a:rPr dirty="0" sz="2550">
                <a:latin typeface="Arial"/>
                <a:cs typeface="Arial"/>
              </a:rPr>
              <a:t>he</a:t>
            </a:r>
            <a:r>
              <a:rPr dirty="0" sz="2550" spc="-95">
                <a:latin typeface="Arial"/>
                <a:cs typeface="Arial"/>
              </a:rPr>
              <a:t> </a:t>
            </a:r>
            <a:r>
              <a:rPr dirty="0" sz="2550" spc="-10">
                <a:latin typeface="Arial"/>
                <a:cs typeface="Arial"/>
              </a:rPr>
              <a:t>highl</a:t>
            </a:r>
            <a:r>
              <a:rPr dirty="0" sz="2500" spc="-10">
                <a:latin typeface="Arial"/>
                <a:cs typeface="Arial"/>
              </a:rPr>
              <a:t>y</a:t>
            </a:r>
            <a:r>
              <a:rPr dirty="0" sz="2500" spc="-85">
                <a:latin typeface="Arial"/>
                <a:cs typeface="Arial"/>
              </a:rPr>
              <a:t> </a:t>
            </a:r>
            <a:r>
              <a:rPr dirty="0" sz="2500" spc="-25">
                <a:latin typeface="Arial"/>
                <a:cs typeface="Arial"/>
              </a:rPr>
              <a:t>t</a:t>
            </a:r>
            <a:r>
              <a:rPr dirty="0" sz="2550" spc="-25">
                <a:latin typeface="Arial"/>
                <a:cs typeface="Arial"/>
              </a:rPr>
              <a:t>alen</a:t>
            </a:r>
            <a:r>
              <a:rPr dirty="0" sz="2500" spc="-25">
                <a:latin typeface="Arial"/>
                <a:cs typeface="Arial"/>
              </a:rPr>
              <a:t>t</a:t>
            </a:r>
            <a:r>
              <a:rPr dirty="0" sz="2550" spc="-25">
                <a:latin typeface="Arial"/>
                <a:cs typeface="Arial"/>
              </a:rPr>
              <a:t>ed</a:t>
            </a:r>
            <a:r>
              <a:rPr dirty="0" sz="2550" spc="-135">
                <a:latin typeface="Arial"/>
                <a:cs typeface="Arial"/>
              </a:rPr>
              <a:t> </a:t>
            </a:r>
            <a:r>
              <a:rPr dirty="0" sz="2550" spc="-10">
                <a:latin typeface="Arial"/>
                <a:cs typeface="Arial"/>
              </a:rPr>
              <a:t>A</a:t>
            </a:r>
            <a:r>
              <a:rPr dirty="0" sz="2500" spc="-10">
                <a:latin typeface="Arial"/>
                <a:cs typeface="Arial"/>
              </a:rPr>
              <a:t>vr</a:t>
            </a:r>
            <a:r>
              <a:rPr dirty="0" sz="2550" spc="-10">
                <a:latin typeface="Arial"/>
                <a:cs typeface="Arial"/>
              </a:rPr>
              <a:t>il </a:t>
            </a:r>
            <a:r>
              <a:rPr dirty="0" sz="2550" spc="-85">
                <a:latin typeface="Arial"/>
                <a:cs typeface="Arial"/>
              </a:rPr>
              <a:t>Jame</a:t>
            </a:r>
            <a:r>
              <a:rPr dirty="0" sz="2500" spc="-85">
                <a:latin typeface="Arial"/>
                <a:cs typeface="Arial"/>
              </a:rPr>
              <a:t>s</a:t>
            </a:r>
            <a:r>
              <a:rPr dirty="0" sz="2500" spc="-175">
                <a:latin typeface="Arial"/>
                <a:cs typeface="Arial"/>
              </a:rPr>
              <a:t> </a:t>
            </a:r>
            <a:r>
              <a:rPr dirty="0" sz="2550" spc="-130">
                <a:latin typeface="Arial"/>
                <a:cs typeface="Arial"/>
              </a:rPr>
              <a:t>Dip</a:t>
            </a:r>
            <a:r>
              <a:rPr dirty="0" sz="2500" spc="-130">
                <a:latin typeface="Lucida Sans"/>
                <a:cs typeface="Lucida Sans"/>
              </a:rPr>
              <a:t>.</a:t>
            </a:r>
            <a:r>
              <a:rPr dirty="0" sz="2550" spc="-130">
                <a:latin typeface="Arial"/>
                <a:cs typeface="Arial"/>
              </a:rPr>
              <a:t>RSA</a:t>
            </a:r>
            <a:r>
              <a:rPr dirty="0" sz="2550" spc="-175">
                <a:latin typeface="Arial"/>
                <a:cs typeface="Arial"/>
              </a:rPr>
              <a:t> </a:t>
            </a:r>
            <a:r>
              <a:rPr dirty="0" sz="2550" spc="-45">
                <a:latin typeface="Arial"/>
                <a:cs typeface="Arial"/>
              </a:rPr>
              <a:t>FIn</a:t>
            </a:r>
            <a:r>
              <a:rPr dirty="0" sz="2500" spc="-45">
                <a:latin typeface="Arial"/>
                <a:cs typeface="Arial"/>
              </a:rPr>
              <a:t>st</a:t>
            </a:r>
            <a:r>
              <a:rPr dirty="0" sz="2550" spc="-45">
                <a:latin typeface="Arial"/>
                <a:cs typeface="Arial"/>
              </a:rPr>
              <a:t>AM</a:t>
            </a:r>
            <a:r>
              <a:rPr dirty="0" sz="2550" spc="-105">
                <a:latin typeface="Arial"/>
                <a:cs typeface="Arial"/>
              </a:rPr>
              <a:t> </a:t>
            </a:r>
            <a:r>
              <a:rPr dirty="0" sz="2500" spc="-20">
                <a:latin typeface="Arial"/>
                <a:cs typeface="Arial"/>
              </a:rPr>
              <a:t>w</a:t>
            </a:r>
            <a:r>
              <a:rPr dirty="0" sz="2550" spc="-20">
                <a:latin typeface="Arial"/>
                <a:cs typeface="Arial"/>
              </a:rPr>
              <a:t>ho</a:t>
            </a:r>
            <a:r>
              <a:rPr dirty="0" sz="2550" spc="-130">
                <a:latin typeface="Arial"/>
                <a:cs typeface="Arial"/>
              </a:rPr>
              <a:t> </a:t>
            </a:r>
            <a:r>
              <a:rPr dirty="0" sz="2550" spc="-100">
                <a:latin typeface="Arial"/>
                <a:cs typeface="Arial"/>
              </a:rPr>
              <a:t>ha</a:t>
            </a:r>
            <a:r>
              <a:rPr dirty="0" sz="2500" spc="-100">
                <a:latin typeface="Arial"/>
                <a:cs typeface="Arial"/>
              </a:rPr>
              <a:t>s</a:t>
            </a:r>
            <a:r>
              <a:rPr dirty="0" sz="2500" spc="-145">
                <a:latin typeface="Arial"/>
                <a:cs typeface="Arial"/>
              </a:rPr>
              <a:t> </a:t>
            </a:r>
            <a:r>
              <a:rPr dirty="0" sz="2550" spc="-70">
                <a:latin typeface="Arial"/>
                <a:cs typeface="Arial"/>
              </a:rPr>
              <a:t>man</a:t>
            </a:r>
            <a:r>
              <a:rPr dirty="0" sz="2500" spc="-70">
                <a:latin typeface="Arial"/>
                <a:cs typeface="Arial"/>
              </a:rPr>
              <a:t>y</a:t>
            </a:r>
            <a:r>
              <a:rPr dirty="0" sz="2500" spc="-145">
                <a:latin typeface="Arial"/>
                <a:cs typeface="Arial"/>
              </a:rPr>
              <a:t> </a:t>
            </a:r>
            <a:r>
              <a:rPr dirty="0" sz="2500" spc="-75">
                <a:latin typeface="Arial"/>
                <a:cs typeface="Arial"/>
              </a:rPr>
              <a:t>y</a:t>
            </a:r>
            <a:r>
              <a:rPr dirty="0" sz="2550" spc="-75">
                <a:latin typeface="Arial"/>
                <a:cs typeface="Arial"/>
              </a:rPr>
              <a:t>ea</a:t>
            </a:r>
            <a:r>
              <a:rPr dirty="0" sz="2500" spc="-75">
                <a:latin typeface="Arial"/>
                <a:cs typeface="Arial"/>
              </a:rPr>
              <a:t>rs</a:t>
            </a:r>
            <a:r>
              <a:rPr dirty="0" sz="2500" spc="-110">
                <a:latin typeface="Arial"/>
                <a:cs typeface="Arial"/>
              </a:rPr>
              <a:t> </a:t>
            </a:r>
            <a:r>
              <a:rPr dirty="0" sz="2550" spc="-25">
                <a:latin typeface="Arial"/>
                <a:cs typeface="Arial"/>
              </a:rPr>
              <a:t>of </a:t>
            </a:r>
            <a:r>
              <a:rPr dirty="0" sz="2550" spc="-80">
                <a:latin typeface="Arial"/>
                <a:cs typeface="Arial"/>
              </a:rPr>
              <a:t>e</a:t>
            </a:r>
            <a:r>
              <a:rPr dirty="0" sz="2500" spc="-80">
                <a:latin typeface="Arial"/>
                <a:cs typeface="Arial"/>
              </a:rPr>
              <a:t>x</a:t>
            </a:r>
            <a:r>
              <a:rPr dirty="0" sz="2550" spc="-80">
                <a:latin typeface="Arial"/>
                <a:cs typeface="Arial"/>
              </a:rPr>
              <a:t>pe</a:t>
            </a:r>
            <a:r>
              <a:rPr dirty="0" sz="2500" spc="-80">
                <a:latin typeface="Arial"/>
                <a:cs typeface="Arial"/>
              </a:rPr>
              <a:t>r</a:t>
            </a:r>
            <a:r>
              <a:rPr dirty="0" sz="2550" spc="-80">
                <a:latin typeface="Arial"/>
                <a:cs typeface="Arial"/>
              </a:rPr>
              <a:t>ience</a:t>
            </a:r>
            <a:r>
              <a:rPr dirty="0" sz="2550" spc="-175">
                <a:latin typeface="Arial"/>
                <a:cs typeface="Arial"/>
              </a:rPr>
              <a:t> </a:t>
            </a:r>
            <a:r>
              <a:rPr dirty="0" sz="2550" spc="-110">
                <a:latin typeface="Arial"/>
                <a:cs typeface="Arial"/>
              </a:rPr>
              <a:t>a</a:t>
            </a:r>
            <a:r>
              <a:rPr dirty="0" sz="2500" spc="-110">
                <a:latin typeface="Arial"/>
                <a:cs typeface="Arial"/>
              </a:rPr>
              <a:t>s</a:t>
            </a:r>
            <a:r>
              <a:rPr dirty="0" sz="2500" spc="-145">
                <a:latin typeface="Arial"/>
                <a:cs typeface="Arial"/>
              </a:rPr>
              <a:t> </a:t>
            </a:r>
            <a:r>
              <a:rPr dirty="0" sz="2550">
                <a:latin typeface="Arial"/>
                <a:cs typeface="Arial"/>
              </a:rPr>
              <a:t>a</a:t>
            </a:r>
            <a:r>
              <a:rPr dirty="0" sz="2550" spc="-170">
                <a:latin typeface="Arial"/>
                <a:cs typeface="Arial"/>
              </a:rPr>
              <a:t> </a:t>
            </a:r>
            <a:r>
              <a:rPr dirty="0" sz="2550" spc="-175">
                <a:latin typeface="Arial"/>
                <a:cs typeface="Arial"/>
              </a:rPr>
              <a:t>PA</a:t>
            </a:r>
            <a:r>
              <a:rPr dirty="0" sz="2500" spc="-175">
                <a:latin typeface="Lucida Sans"/>
                <a:cs typeface="Lucida Sans"/>
              </a:rPr>
              <a:t>/</a:t>
            </a:r>
            <a:r>
              <a:rPr dirty="0" sz="2550" spc="-175">
                <a:latin typeface="Arial"/>
                <a:cs typeface="Arial"/>
              </a:rPr>
              <a:t>EA</a:t>
            </a:r>
            <a:r>
              <a:rPr dirty="0" sz="2550" spc="-100">
                <a:latin typeface="Arial"/>
                <a:cs typeface="Arial"/>
              </a:rPr>
              <a:t> </a:t>
            </a:r>
            <a:r>
              <a:rPr dirty="0" sz="2550" spc="-40">
                <a:latin typeface="Arial"/>
                <a:cs typeface="Arial"/>
              </a:rPr>
              <a:t>and</a:t>
            </a:r>
            <a:r>
              <a:rPr dirty="0" sz="2550" spc="-175">
                <a:latin typeface="Arial"/>
                <a:cs typeface="Arial"/>
              </a:rPr>
              <a:t> </a:t>
            </a:r>
            <a:r>
              <a:rPr dirty="0" sz="2550" spc="-55">
                <a:latin typeface="Arial"/>
                <a:cs typeface="Arial"/>
              </a:rPr>
              <a:t>VA</a:t>
            </a:r>
            <a:r>
              <a:rPr dirty="0" sz="2550" spc="-150">
                <a:latin typeface="Arial"/>
                <a:cs typeface="Arial"/>
              </a:rPr>
              <a:t> </a:t>
            </a:r>
            <a:r>
              <a:rPr dirty="0" sz="2550" spc="-45">
                <a:latin typeface="Arial"/>
                <a:cs typeface="Arial"/>
              </a:rPr>
              <a:t>and</a:t>
            </a:r>
            <a:r>
              <a:rPr dirty="0" sz="2550" spc="-120">
                <a:latin typeface="Arial"/>
                <a:cs typeface="Arial"/>
              </a:rPr>
              <a:t> </a:t>
            </a:r>
            <a:r>
              <a:rPr dirty="0" sz="2550" spc="-10">
                <a:latin typeface="Arial"/>
                <a:cs typeface="Arial"/>
              </a:rPr>
              <a:t>Bookkeepe</a:t>
            </a:r>
            <a:r>
              <a:rPr dirty="0" sz="2500" spc="-10">
                <a:latin typeface="Arial"/>
                <a:cs typeface="Arial"/>
              </a:rPr>
              <a:t>r</a:t>
            </a:r>
            <a:r>
              <a:rPr dirty="0" sz="2500" spc="-10">
                <a:latin typeface="Lucida Sans"/>
                <a:cs typeface="Lucida Sans"/>
              </a:rPr>
              <a:t>.</a:t>
            </a:r>
            <a:endParaRPr sz="25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265"/>
              </a:spcBef>
            </a:pPr>
            <a:endParaRPr sz="2550">
              <a:latin typeface="Lucida Sans"/>
              <a:cs typeface="Lucida Sans"/>
            </a:endParaRPr>
          </a:p>
          <a:p>
            <a:pPr marL="12700" marR="92075">
              <a:lnSpc>
                <a:spcPct val="107100"/>
              </a:lnSpc>
              <a:spcBef>
                <a:spcPts val="5"/>
              </a:spcBef>
            </a:pPr>
            <a:r>
              <a:rPr dirty="0" sz="2550" spc="-75">
                <a:latin typeface="Arial"/>
                <a:cs typeface="Arial"/>
              </a:rPr>
              <a:t>A</a:t>
            </a:r>
            <a:r>
              <a:rPr dirty="0" sz="2500" spc="-75">
                <a:latin typeface="Arial"/>
                <a:cs typeface="Arial"/>
              </a:rPr>
              <a:t>s</a:t>
            </a:r>
            <a:r>
              <a:rPr dirty="0" sz="2550" spc="-75">
                <a:latin typeface="Arial"/>
                <a:cs typeface="Arial"/>
              </a:rPr>
              <a:t>k</a:t>
            </a:r>
            <a:r>
              <a:rPr dirty="0" sz="2550" spc="-160">
                <a:latin typeface="Arial"/>
                <a:cs typeface="Arial"/>
              </a:rPr>
              <a:t> </a:t>
            </a:r>
            <a:r>
              <a:rPr dirty="0" sz="2550">
                <a:latin typeface="Arial"/>
                <a:cs typeface="Arial"/>
              </a:rPr>
              <a:t>A</a:t>
            </a:r>
            <a:r>
              <a:rPr dirty="0" sz="2500">
                <a:latin typeface="Arial"/>
                <a:cs typeface="Arial"/>
              </a:rPr>
              <a:t>vr</a:t>
            </a:r>
            <a:r>
              <a:rPr dirty="0" sz="2550">
                <a:latin typeface="Arial"/>
                <a:cs typeface="Arial"/>
              </a:rPr>
              <a:t>il</a:t>
            </a:r>
            <a:r>
              <a:rPr dirty="0" sz="2550" spc="-70">
                <a:latin typeface="Arial"/>
                <a:cs typeface="Arial"/>
              </a:rPr>
              <a:t> </a:t>
            </a:r>
            <a:r>
              <a:rPr dirty="0" sz="2550" spc="-50">
                <a:latin typeface="Arial"/>
                <a:cs typeface="Arial"/>
              </a:rPr>
              <a:t>Sec</a:t>
            </a:r>
            <a:r>
              <a:rPr dirty="0" sz="2500" spc="-50">
                <a:latin typeface="Arial"/>
                <a:cs typeface="Arial"/>
              </a:rPr>
              <a:t>r</a:t>
            </a:r>
            <a:r>
              <a:rPr dirty="0" sz="2550" spc="-50">
                <a:latin typeface="Arial"/>
                <a:cs typeface="Arial"/>
              </a:rPr>
              <a:t>e</a:t>
            </a:r>
            <a:r>
              <a:rPr dirty="0" sz="2500" spc="-50">
                <a:latin typeface="Arial"/>
                <a:cs typeface="Arial"/>
              </a:rPr>
              <a:t>t</a:t>
            </a:r>
            <a:r>
              <a:rPr dirty="0" sz="2550" spc="-50">
                <a:latin typeface="Arial"/>
                <a:cs typeface="Arial"/>
              </a:rPr>
              <a:t>a</a:t>
            </a:r>
            <a:r>
              <a:rPr dirty="0" sz="2500" spc="-50">
                <a:latin typeface="Arial"/>
                <a:cs typeface="Arial"/>
              </a:rPr>
              <a:t>r</a:t>
            </a:r>
            <a:r>
              <a:rPr dirty="0" sz="2550" spc="-50">
                <a:latin typeface="Arial"/>
                <a:cs typeface="Arial"/>
              </a:rPr>
              <a:t>ial</a:t>
            </a:r>
            <a:r>
              <a:rPr dirty="0" sz="2550" spc="-55">
                <a:latin typeface="Arial"/>
                <a:cs typeface="Arial"/>
              </a:rPr>
              <a:t> </a:t>
            </a:r>
            <a:r>
              <a:rPr dirty="0" sz="2550" spc="-40">
                <a:latin typeface="Arial"/>
                <a:cs typeface="Arial"/>
              </a:rPr>
              <a:t>and</a:t>
            </a:r>
            <a:r>
              <a:rPr dirty="0" sz="2550" spc="-160">
                <a:latin typeface="Arial"/>
                <a:cs typeface="Arial"/>
              </a:rPr>
              <a:t> </a:t>
            </a:r>
            <a:r>
              <a:rPr dirty="0" sz="2550" spc="-75">
                <a:latin typeface="Arial"/>
                <a:cs typeface="Arial"/>
              </a:rPr>
              <a:t>Bookkeeping</a:t>
            </a:r>
            <a:r>
              <a:rPr dirty="0" sz="2550" spc="-175">
                <a:latin typeface="Arial"/>
                <a:cs typeface="Arial"/>
              </a:rPr>
              <a:t> </a:t>
            </a:r>
            <a:r>
              <a:rPr dirty="0" sz="2500" spc="-10">
                <a:latin typeface="Arial"/>
                <a:cs typeface="Arial"/>
              </a:rPr>
              <a:t>s</a:t>
            </a:r>
            <a:r>
              <a:rPr dirty="0" sz="2550" spc="-10">
                <a:latin typeface="Arial"/>
                <a:cs typeface="Arial"/>
              </a:rPr>
              <a:t>e</a:t>
            </a:r>
            <a:r>
              <a:rPr dirty="0" sz="2500" spc="-10">
                <a:latin typeface="Arial"/>
                <a:cs typeface="Arial"/>
              </a:rPr>
              <a:t>rv</a:t>
            </a:r>
            <a:r>
              <a:rPr dirty="0" sz="2550" spc="-10">
                <a:latin typeface="Arial"/>
                <a:cs typeface="Arial"/>
              </a:rPr>
              <a:t>ice</a:t>
            </a:r>
            <a:r>
              <a:rPr dirty="0" sz="2500" spc="-10">
                <a:latin typeface="Arial"/>
                <a:cs typeface="Arial"/>
              </a:rPr>
              <a:t>s </a:t>
            </a:r>
            <a:r>
              <a:rPr dirty="0" sz="2500" spc="-25">
                <a:latin typeface="Arial"/>
                <a:cs typeface="Arial"/>
              </a:rPr>
              <a:t>su</a:t>
            </a:r>
            <a:r>
              <a:rPr dirty="0" sz="2550" spc="-25">
                <a:latin typeface="Arial"/>
                <a:cs typeface="Arial"/>
              </a:rPr>
              <a:t>ppo</a:t>
            </a:r>
            <a:r>
              <a:rPr dirty="0" sz="2500" spc="-25">
                <a:latin typeface="Arial"/>
                <a:cs typeface="Arial"/>
              </a:rPr>
              <a:t>rts</a:t>
            </a:r>
            <a:r>
              <a:rPr dirty="0" sz="2500" spc="-110">
                <a:latin typeface="Arial"/>
                <a:cs typeface="Arial"/>
              </a:rPr>
              <a:t> </a:t>
            </a:r>
            <a:r>
              <a:rPr dirty="0" sz="2550">
                <a:latin typeface="Arial"/>
                <a:cs typeface="Arial"/>
              </a:rPr>
              <a:t>clien</a:t>
            </a:r>
            <a:r>
              <a:rPr dirty="0" sz="2500">
                <a:latin typeface="Arial"/>
                <a:cs typeface="Arial"/>
              </a:rPr>
              <a:t>t</a:t>
            </a:r>
            <a:r>
              <a:rPr dirty="0" sz="2500">
                <a:latin typeface="Lucida Sans"/>
                <a:cs typeface="Lucida Sans"/>
              </a:rPr>
              <a:t>'</a:t>
            </a:r>
            <a:r>
              <a:rPr dirty="0" sz="2500">
                <a:latin typeface="Arial"/>
                <a:cs typeface="Arial"/>
              </a:rPr>
              <a:t>s</a:t>
            </a:r>
            <a:r>
              <a:rPr dirty="0" sz="2500" spc="-35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w</a:t>
            </a:r>
            <a:r>
              <a:rPr dirty="0" sz="2550">
                <a:latin typeface="Arial"/>
                <a:cs typeface="Arial"/>
              </a:rPr>
              <a:t>i</a:t>
            </a:r>
            <a:r>
              <a:rPr dirty="0" sz="2500">
                <a:latin typeface="Arial"/>
                <a:cs typeface="Arial"/>
              </a:rPr>
              <a:t>t</a:t>
            </a:r>
            <a:r>
              <a:rPr dirty="0" sz="2550">
                <a:latin typeface="Arial"/>
                <a:cs typeface="Arial"/>
              </a:rPr>
              <a:t>h</a:t>
            </a:r>
            <a:r>
              <a:rPr dirty="0" sz="2550" spc="-90">
                <a:latin typeface="Arial"/>
                <a:cs typeface="Arial"/>
              </a:rPr>
              <a:t> </a:t>
            </a:r>
            <a:r>
              <a:rPr dirty="0" sz="2500" spc="-25">
                <a:latin typeface="Arial"/>
                <a:cs typeface="Arial"/>
              </a:rPr>
              <a:t>s</a:t>
            </a:r>
            <a:r>
              <a:rPr dirty="0" sz="2550" spc="-25">
                <a:latin typeface="Arial"/>
                <a:cs typeface="Arial"/>
              </a:rPr>
              <a:t>e</a:t>
            </a:r>
            <a:r>
              <a:rPr dirty="0" sz="2500" spc="-25">
                <a:latin typeface="Arial"/>
                <a:cs typeface="Arial"/>
              </a:rPr>
              <a:t>tt</a:t>
            </a:r>
            <a:r>
              <a:rPr dirty="0" sz="2550" spc="-25">
                <a:latin typeface="Arial"/>
                <a:cs typeface="Arial"/>
              </a:rPr>
              <a:t>ing</a:t>
            </a:r>
            <a:r>
              <a:rPr dirty="0" sz="2550" spc="-12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u</a:t>
            </a:r>
            <a:r>
              <a:rPr dirty="0" sz="2550">
                <a:latin typeface="Arial"/>
                <a:cs typeface="Arial"/>
              </a:rPr>
              <a:t>p</a:t>
            </a:r>
            <a:r>
              <a:rPr dirty="0" sz="2550" spc="-90">
                <a:latin typeface="Arial"/>
                <a:cs typeface="Arial"/>
              </a:rPr>
              <a:t> </a:t>
            </a:r>
            <a:r>
              <a:rPr dirty="0" sz="2550" spc="-105">
                <a:latin typeface="Arial"/>
                <a:cs typeface="Arial"/>
              </a:rPr>
              <a:t>p</a:t>
            </a:r>
            <a:r>
              <a:rPr dirty="0" sz="2500" spc="-105">
                <a:latin typeface="Arial"/>
                <a:cs typeface="Arial"/>
              </a:rPr>
              <a:t>r</a:t>
            </a:r>
            <a:r>
              <a:rPr dirty="0" sz="2550" spc="-105">
                <a:latin typeface="Arial"/>
                <a:cs typeface="Arial"/>
              </a:rPr>
              <a:t>oce</a:t>
            </a:r>
            <a:r>
              <a:rPr dirty="0" sz="2500" spc="-105">
                <a:latin typeface="Arial"/>
                <a:cs typeface="Arial"/>
              </a:rPr>
              <a:t>ss</a:t>
            </a:r>
            <a:r>
              <a:rPr dirty="0" sz="2550" spc="-105">
                <a:latin typeface="Arial"/>
                <a:cs typeface="Arial"/>
              </a:rPr>
              <a:t>e</a:t>
            </a:r>
            <a:r>
              <a:rPr dirty="0" sz="2500" spc="-105">
                <a:latin typeface="Arial"/>
                <a:cs typeface="Arial"/>
              </a:rPr>
              <a:t>s</a:t>
            </a:r>
            <a:r>
              <a:rPr dirty="0" sz="2500" spc="-195">
                <a:latin typeface="Arial"/>
                <a:cs typeface="Arial"/>
              </a:rPr>
              <a:t> </a:t>
            </a:r>
            <a:r>
              <a:rPr dirty="0" sz="2500">
                <a:latin typeface="Lucida Sans"/>
                <a:cs typeface="Lucida Sans"/>
              </a:rPr>
              <a:t>&amp;</a:t>
            </a:r>
            <a:r>
              <a:rPr dirty="0" sz="2500" spc="-180">
                <a:latin typeface="Lucida Sans"/>
                <a:cs typeface="Lucida Sans"/>
              </a:rPr>
              <a:t> </a:t>
            </a:r>
            <a:r>
              <a:rPr dirty="0" sz="2500" spc="-45">
                <a:latin typeface="Arial"/>
                <a:cs typeface="Arial"/>
              </a:rPr>
              <a:t>syst</a:t>
            </a:r>
            <a:r>
              <a:rPr dirty="0" sz="2550" spc="-45">
                <a:latin typeface="Arial"/>
                <a:cs typeface="Arial"/>
              </a:rPr>
              <a:t>em</a:t>
            </a:r>
            <a:r>
              <a:rPr dirty="0" sz="2500" spc="-45">
                <a:latin typeface="Arial"/>
                <a:cs typeface="Arial"/>
              </a:rPr>
              <a:t>s</a:t>
            </a:r>
            <a:r>
              <a:rPr dirty="0" sz="2500" spc="-45">
                <a:latin typeface="Lucida Sans"/>
                <a:cs typeface="Lucida Sans"/>
              </a:rPr>
              <a:t>, </a:t>
            </a:r>
            <a:r>
              <a:rPr dirty="0" sz="2550">
                <a:latin typeface="Arial"/>
                <a:cs typeface="Arial"/>
              </a:rPr>
              <a:t>f</a:t>
            </a:r>
            <a:r>
              <a:rPr dirty="0" sz="2500">
                <a:latin typeface="Arial"/>
                <a:cs typeface="Arial"/>
              </a:rPr>
              <a:t>u</a:t>
            </a:r>
            <a:r>
              <a:rPr dirty="0" sz="2550">
                <a:latin typeface="Arial"/>
                <a:cs typeface="Arial"/>
              </a:rPr>
              <a:t>ll</a:t>
            </a:r>
            <a:r>
              <a:rPr dirty="0" sz="2550" spc="-50">
                <a:latin typeface="Arial"/>
                <a:cs typeface="Arial"/>
              </a:rPr>
              <a:t> </a:t>
            </a:r>
            <a:r>
              <a:rPr dirty="0" sz="2500" spc="-25">
                <a:latin typeface="Arial"/>
                <a:cs typeface="Arial"/>
              </a:rPr>
              <a:t>s</a:t>
            </a:r>
            <a:r>
              <a:rPr dirty="0" sz="2550" spc="-25">
                <a:latin typeface="Arial"/>
                <a:cs typeface="Arial"/>
              </a:rPr>
              <a:t>ec</a:t>
            </a:r>
            <a:r>
              <a:rPr dirty="0" sz="2500" spc="-25">
                <a:latin typeface="Arial"/>
                <a:cs typeface="Arial"/>
              </a:rPr>
              <a:t>r</a:t>
            </a:r>
            <a:r>
              <a:rPr dirty="0" sz="2550" spc="-25">
                <a:latin typeface="Arial"/>
                <a:cs typeface="Arial"/>
              </a:rPr>
              <a:t>e</a:t>
            </a:r>
            <a:r>
              <a:rPr dirty="0" sz="2500" spc="-25">
                <a:latin typeface="Arial"/>
                <a:cs typeface="Arial"/>
              </a:rPr>
              <a:t>t</a:t>
            </a:r>
            <a:r>
              <a:rPr dirty="0" sz="2550" spc="-25">
                <a:latin typeface="Arial"/>
                <a:cs typeface="Arial"/>
              </a:rPr>
              <a:t>a</a:t>
            </a:r>
            <a:r>
              <a:rPr dirty="0" sz="2500" spc="-25">
                <a:latin typeface="Arial"/>
                <a:cs typeface="Arial"/>
              </a:rPr>
              <a:t>r</a:t>
            </a:r>
            <a:r>
              <a:rPr dirty="0" sz="2550" spc="-25">
                <a:latin typeface="Arial"/>
                <a:cs typeface="Arial"/>
              </a:rPr>
              <a:t>ial</a:t>
            </a:r>
            <a:r>
              <a:rPr dirty="0" sz="2550" spc="-70">
                <a:latin typeface="Arial"/>
                <a:cs typeface="Arial"/>
              </a:rPr>
              <a:t> </a:t>
            </a:r>
            <a:r>
              <a:rPr dirty="0" sz="2500" spc="-85">
                <a:latin typeface="Arial"/>
                <a:cs typeface="Arial"/>
              </a:rPr>
              <a:t>s</a:t>
            </a:r>
            <a:r>
              <a:rPr dirty="0" sz="2550" spc="-85">
                <a:latin typeface="Arial"/>
                <a:cs typeface="Arial"/>
              </a:rPr>
              <a:t>e</a:t>
            </a:r>
            <a:r>
              <a:rPr dirty="0" sz="2500" spc="-85">
                <a:latin typeface="Arial"/>
                <a:cs typeface="Arial"/>
              </a:rPr>
              <a:t>rv</a:t>
            </a:r>
            <a:r>
              <a:rPr dirty="0" sz="2550" spc="-85">
                <a:latin typeface="Arial"/>
                <a:cs typeface="Arial"/>
              </a:rPr>
              <a:t>ice</a:t>
            </a:r>
            <a:r>
              <a:rPr dirty="0" sz="2500" spc="-85">
                <a:latin typeface="Arial"/>
                <a:cs typeface="Arial"/>
              </a:rPr>
              <a:t>s</a:t>
            </a:r>
            <a:r>
              <a:rPr dirty="0" sz="2500" spc="-85">
                <a:latin typeface="Lucida Sans"/>
                <a:cs typeface="Lucida Sans"/>
              </a:rPr>
              <a:t>,</a:t>
            </a:r>
            <a:r>
              <a:rPr dirty="0" sz="2500" spc="-155">
                <a:latin typeface="Lucida Sans"/>
                <a:cs typeface="Lucida Sans"/>
              </a:rPr>
              <a:t> </a:t>
            </a:r>
            <a:r>
              <a:rPr dirty="0" sz="2550" spc="-45">
                <a:latin typeface="Arial"/>
                <a:cs typeface="Arial"/>
              </a:rPr>
              <a:t>gene</a:t>
            </a:r>
            <a:r>
              <a:rPr dirty="0" sz="2500" spc="-45">
                <a:latin typeface="Arial"/>
                <a:cs typeface="Arial"/>
              </a:rPr>
              <a:t>r</a:t>
            </a:r>
            <a:r>
              <a:rPr dirty="0" sz="2550" spc="-45">
                <a:latin typeface="Arial"/>
                <a:cs typeface="Arial"/>
              </a:rPr>
              <a:t>al</a:t>
            </a:r>
            <a:r>
              <a:rPr dirty="0" sz="2550" spc="-75">
                <a:latin typeface="Arial"/>
                <a:cs typeface="Arial"/>
              </a:rPr>
              <a:t> </a:t>
            </a:r>
            <a:r>
              <a:rPr dirty="0" sz="2550" spc="-10">
                <a:latin typeface="Arial"/>
                <a:cs typeface="Arial"/>
              </a:rPr>
              <a:t>admini</a:t>
            </a:r>
            <a:r>
              <a:rPr dirty="0" sz="2500" spc="-10">
                <a:latin typeface="Arial"/>
                <a:cs typeface="Arial"/>
              </a:rPr>
              <a:t>str</a:t>
            </a:r>
            <a:r>
              <a:rPr dirty="0" sz="2550" spc="-10">
                <a:latin typeface="Arial"/>
                <a:cs typeface="Arial"/>
              </a:rPr>
              <a:t>a</a:t>
            </a:r>
            <a:r>
              <a:rPr dirty="0" sz="2500" spc="-10">
                <a:latin typeface="Arial"/>
                <a:cs typeface="Arial"/>
              </a:rPr>
              <a:t>t</a:t>
            </a:r>
            <a:r>
              <a:rPr dirty="0" sz="2550" spc="-10">
                <a:latin typeface="Arial"/>
                <a:cs typeface="Arial"/>
              </a:rPr>
              <a:t>ion </a:t>
            </a:r>
            <a:r>
              <a:rPr dirty="0" sz="2550" spc="-75">
                <a:latin typeface="Arial"/>
                <a:cs typeface="Arial"/>
              </a:rPr>
              <a:t>along</a:t>
            </a:r>
            <a:r>
              <a:rPr dirty="0" sz="2500" spc="-75">
                <a:latin typeface="Arial"/>
                <a:cs typeface="Arial"/>
              </a:rPr>
              <a:t>s</a:t>
            </a:r>
            <a:r>
              <a:rPr dirty="0" sz="2550" spc="-75">
                <a:latin typeface="Arial"/>
                <a:cs typeface="Arial"/>
              </a:rPr>
              <a:t>ide</a:t>
            </a:r>
            <a:r>
              <a:rPr dirty="0" sz="2550" spc="-180">
                <a:latin typeface="Arial"/>
                <a:cs typeface="Arial"/>
              </a:rPr>
              <a:t> </a:t>
            </a:r>
            <a:r>
              <a:rPr dirty="0" sz="2550" spc="-65">
                <a:latin typeface="Arial"/>
                <a:cs typeface="Arial"/>
              </a:rPr>
              <a:t>acco</a:t>
            </a:r>
            <a:r>
              <a:rPr dirty="0" sz="2500" spc="-65">
                <a:latin typeface="Arial"/>
                <a:cs typeface="Arial"/>
              </a:rPr>
              <a:t>u</a:t>
            </a:r>
            <a:r>
              <a:rPr dirty="0" sz="2550" spc="-65">
                <a:latin typeface="Arial"/>
                <a:cs typeface="Arial"/>
              </a:rPr>
              <a:t>n</a:t>
            </a:r>
            <a:r>
              <a:rPr dirty="0" sz="2500" spc="-65">
                <a:latin typeface="Arial"/>
                <a:cs typeface="Arial"/>
              </a:rPr>
              <a:t>ts</a:t>
            </a:r>
            <a:r>
              <a:rPr dirty="0" sz="2500" spc="-100">
                <a:latin typeface="Arial"/>
                <a:cs typeface="Arial"/>
              </a:rPr>
              <a:t> </a:t>
            </a:r>
            <a:r>
              <a:rPr dirty="0" sz="2550" spc="-45">
                <a:latin typeface="Arial"/>
                <a:cs typeface="Arial"/>
              </a:rPr>
              <a:t>and</a:t>
            </a:r>
            <a:r>
              <a:rPr dirty="0" sz="2550" spc="-130">
                <a:latin typeface="Arial"/>
                <a:cs typeface="Arial"/>
              </a:rPr>
              <a:t> </a:t>
            </a:r>
            <a:r>
              <a:rPr dirty="0" sz="2550" spc="-40">
                <a:latin typeface="Arial"/>
                <a:cs typeface="Arial"/>
              </a:rPr>
              <a:t>finance</a:t>
            </a:r>
            <a:r>
              <a:rPr dirty="0" sz="2550" spc="-130">
                <a:latin typeface="Arial"/>
                <a:cs typeface="Arial"/>
              </a:rPr>
              <a:t> </a:t>
            </a:r>
            <a:r>
              <a:rPr dirty="0" sz="2550" spc="-105">
                <a:latin typeface="Arial"/>
                <a:cs typeface="Arial"/>
              </a:rPr>
              <a:t>managemen</a:t>
            </a:r>
            <a:r>
              <a:rPr dirty="0" sz="2500" spc="-105">
                <a:latin typeface="Arial"/>
                <a:cs typeface="Arial"/>
              </a:rPr>
              <a:t>t</a:t>
            </a:r>
            <a:r>
              <a:rPr dirty="0" sz="2500" spc="-114">
                <a:latin typeface="Arial"/>
                <a:cs typeface="Arial"/>
              </a:rPr>
              <a:t> </a:t>
            </a:r>
            <a:r>
              <a:rPr dirty="0" sz="2500" spc="-10">
                <a:latin typeface="Arial"/>
                <a:cs typeface="Arial"/>
              </a:rPr>
              <a:t>us</a:t>
            </a:r>
            <a:r>
              <a:rPr dirty="0" sz="2550" spc="-10">
                <a:latin typeface="Arial"/>
                <a:cs typeface="Arial"/>
              </a:rPr>
              <a:t>ing </a:t>
            </a:r>
            <a:r>
              <a:rPr dirty="0" sz="2550" spc="-40">
                <a:latin typeface="Arial"/>
                <a:cs typeface="Arial"/>
              </a:rPr>
              <a:t>Xe</a:t>
            </a:r>
            <a:r>
              <a:rPr dirty="0" sz="2500" spc="-40">
                <a:latin typeface="Arial"/>
                <a:cs typeface="Arial"/>
              </a:rPr>
              <a:t>r</a:t>
            </a:r>
            <a:r>
              <a:rPr dirty="0" sz="2550" spc="-40">
                <a:latin typeface="Arial"/>
                <a:cs typeface="Arial"/>
              </a:rPr>
              <a:t>o</a:t>
            </a:r>
            <a:r>
              <a:rPr dirty="0" sz="2550" spc="-135">
                <a:latin typeface="Arial"/>
                <a:cs typeface="Arial"/>
              </a:rPr>
              <a:t> </a:t>
            </a:r>
            <a:r>
              <a:rPr dirty="0" sz="2550" spc="-10">
                <a:latin typeface="Arial"/>
                <a:cs typeface="Arial"/>
              </a:rPr>
              <a:t>clo</a:t>
            </a:r>
            <a:r>
              <a:rPr dirty="0" sz="2500" spc="-10">
                <a:latin typeface="Arial"/>
                <a:cs typeface="Arial"/>
              </a:rPr>
              <a:t>u</a:t>
            </a:r>
            <a:r>
              <a:rPr dirty="0" sz="2550" spc="-10">
                <a:latin typeface="Arial"/>
                <a:cs typeface="Arial"/>
              </a:rPr>
              <a:t>d</a:t>
            </a:r>
            <a:r>
              <a:rPr dirty="0" sz="2550" spc="-125">
                <a:latin typeface="Arial"/>
                <a:cs typeface="Arial"/>
              </a:rPr>
              <a:t> </a:t>
            </a:r>
            <a:r>
              <a:rPr dirty="0" sz="2550" spc="-55">
                <a:latin typeface="Arial"/>
                <a:cs typeface="Arial"/>
              </a:rPr>
              <a:t>acco</a:t>
            </a:r>
            <a:r>
              <a:rPr dirty="0" sz="2500" spc="-55">
                <a:latin typeface="Arial"/>
                <a:cs typeface="Arial"/>
              </a:rPr>
              <a:t>u</a:t>
            </a:r>
            <a:r>
              <a:rPr dirty="0" sz="2550" spc="-55">
                <a:latin typeface="Arial"/>
                <a:cs typeface="Arial"/>
              </a:rPr>
              <a:t>n</a:t>
            </a:r>
            <a:r>
              <a:rPr dirty="0" sz="2500" spc="-55">
                <a:latin typeface="Arial"/>
                <a:cs typeface="Arial"/>
              </a:rPr>
              <a:t>t</a:t>
            </a:r>
            <a:r>
              <a:rPr dirty="0" sz="2550" spc="-55">
                <a:latin typeface="Arial"/>
                <a:cs typeface="Arial"/>
              </a:rPr>
              <a:t>ing</a:t>
            </a:r>
            <a:r>
              <a:rPr dirty="0" sz="2550" spc="-180">
                <a:latin typeface="Arial"/>
                <a:cs typeface="Arial"/>
              </a:rPr>
              <a:t> </a:t>
            </a:r>
            <a:r>
              <a:rPr dirty="0" sz="2500" spc="-10">
                <a:latin typeface="Arial"/>
                <a:cs typeface="Arial"/>
              </a:rPr>
              <a:t>syst</a:t>
            </a:r>
            <a:r>
              <a:rPr dirty="0" sz="2550" spc="-10">
                <a:latin typeface="Arial"/>
                <a:cs typeface="Arial"/>
              </a:rPr>
              <a:t>em</a:t>
            </a:r>
            <a:r>
              <a:rPr dirty="0" sz="2500" spc="-10">
                <a:latin typeface="Lucida Sans"/>
                <a:cs typeface="Lucida Sans"/>
              </a:rPr>
              <a:t>.</a:t>
            </a:r>
            <a:endParaRPr sz="25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275"/>
              </a:spcBef>
            </a:pPr>
            <a:endParaRPr sz="2550">
              <a:latin typeface="Lucida Sans"/>
              <a:cs typeface="Lucida Sans"/>
            </a:endParaRPr>
          </a:p>
          <a:p>
            <a:pPr marL="12700" marR="5080">
              <a:lnSpc>
                <a:spcPct val="106900"/>
              </a:lnSpc>
            </a:pPr>
            <a:r>
              <a:rPr dirty="0" sz="2550">
                <a:latin typeface="Arial"/>
                <a:cs typeface="Arial"/>
              </a:rPr>
              <a:t>Yo</a:t>
            </a:r>
            <a:r>
              <a:rPr dirty="0" sz="2500">
                <a:latin typeface="Arial"/>
                <a:cs typeface="Arial"/>
              </a:rPr>
              <a:t>ur</a:t>
            </a:r>
            <a:r>
              <a:rPr dirty="0" sz="2500" spc="-75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t</a:t>
            </a:r>
            <a:r>
              <a:rPr dirty="0" sz="2550">
                <a:latin typeface="Arial"/>
                <a:cs typeface="Arial"/>
              </a:rPr>
              <a:t>ime</a:t>
            </a:r>
            <a:r>
              <a:rPr dirty="0" sz="2550" spc="-75">
                <a:latin typeface="Arial"/>
                <a:cs typeface="Arial"/>
              </a:rPr>
              <a:t> </a:t>
            </a:r>
            <a:r>
              <a:rPr dirty="0" sz="2550">
                <a:latin typeface="Arial"/>
                <a:cs typeface="Arial"/>
              </a:rPr>
              <a:t>i</a:t>
            </a:r>
            <a:r>
              <a:rPr dirty="0" sz="2500">
                <a:latin typeface="Arial"/>
                <a:cs typeface="Arial"/>
              </a:rPr>
              <a:t>s</a:t>
            </a:r>
            <a:r>
              <a:rPr dirty="0" sz="2500" spc="-45">
                <a:latin typeface="Arial"/>
                <a:cs typeface="Arial"/>
              </a:rPr>
              <a:t> </a:t>
            </a:r>
            <a:r>
              <a:rPr dirty="0" sz="2500" spc="-65">
                <a:latin typeface="Arial"/>
                <a:cs typeface="Arial"/>
              </a:rPr>
              <a:t>v</a:t>
            </a:r>
            <a:r>
              <a:rPr dirty="0" sz="2550" spc="-65">
                <a:latin typeface="Arial"/>
                <a:cs typeface="Arial"/>
              </a:rPr>
              <a:t>al</a:t>
            </a:r>
            <a:r>
              <a:rPr dirty="0" sz="2500" spc="-65">
                <a:latin typeface="Arial"/>
                <a:cs typeface="Arial"/>
              </a:rPr>
              <a:t>u</a:t>
            </a:r>
            <a:r>
              <a:rPr dirty="0" sz="2550" spc="-65">
                <a:latin typeface="Arial"/>
                <a:cs typeface="Arial"/>
              </a:rPr>
              <a:t>able</a:t>
            </a:r>
            <a:r>
              <a:rPr dirty="0" sz="2500" spc="-65">
                <a:latin typeface="Lucida Sans"/>
                <a:cs typeface="Lucida Sans"/>
              </a:rPr>
              <a:t>.</a:t>
            </a:r>
            <a:r>
              <a:rPr dirty="0" sz="2500" spc="-190">
                <a:latin typeface="Lucida Sans"/>
                <a:cs typeface="Lucida Sans"/>
              </a:rPr>
              <a:t> </a:t>
            </a:r>
            <a:r>
              <a:rPr dirty="0" sz="2550">
                <a:latin typeface="Arial"/>
                <a:cs typeface="Arial"/>
              </a:rPr>
              <a:t>Allo</a:t>
            </a:r>
            <a:r>
              <a:rPr dirty="0" sz="2500">
                <a:latin typeface="Arial"/>
                <a:cs typeface="Arial"/>
              </a:rPr>
              <a:t>w</a:t>
            </a:r>
            <a:r>
              <a:rPr dirty="0" sz="2500" spc="-5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y</a:t>
            </a:r>
            <a:r>
              <a:rPr dirty="0" sz="2550">
                <a:latin typeface="Arial"/>
                <a:cs typeface="Arial"/>
              </a:rPr>
              <a:t>o</a:t>
            </a:r>
            <a:r>
              <a:rPr dirty="0" sz="2500">
                <a:latin typeface="Arial"/>
                <a:cs typeface="Arial"/>
              </a:rPr>
              <a:t>ur</a:t>
            </a:r>
            <a:r>
              <a:rPr dirty="0" sz="2500" spc="-65">
                <a:latin typeface="Arial"/>
                <a:cs typeface="Arial"/>
              </a:rPr>
              <a:t> </a:t>
            </a:r>
            <a:r>
              <a:rPr dirty="0" sz="2550" spc="-95">
                <a:latin typeface="Arial"/>
                <a:cs typeface="Arial"/>
              </a:rPr>
              <a:t>b</a:t>
            </a:r>
            <a:r>
              <a:rPr dirty="0" sz="2500" spc="-95">
                <a:latin typeface="Arial"/>
                <a:cs typeface="Arial"/>
              </a:rPr>
              <a:t>us</a:t>
            </a:r>
            <a:r>
              <a:rPr dirty="0" sz="2550" spc="-95">
                <a:latin typeface="Arial"/>
                <a:cs typeface="Arial"/>
              </a:rPr>
              <a:t>ine</a:t>
            </a:r>
            <a:r>
              <a:rPr dirty="0" sz="2500" spc="-95">
                <a:latin typeface="Arial"/>
                <a:cs typeface="Arial"/>
              </a:rPr>
              <a:t>ss</a:t>
            </a:r>
            <a:r>
              <a:rPr dirty="0" sz="2500" spc="-155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t</a:t>
            </a:r>
            <a:r>
              <a:rPr dirty="0" sz="2550">
                <a:latin typeface="Arial"/>
                <a:cs typeface="Arial"/>
              </a:rPr>
              <a:t>o</a:t>
            </a:r>
            <a:r>
              <a:rPr dirty="0" sz="2550" spc="-95">
                <a:latin typeface="Arial"/>
                <a:cs typeface="Arial"/>
              </a:rPr>
              <a:t> </a:t>
            </a:r>
            <a:r>
              <a:rPr dirty="0" sz="2550" spc="-10">
                <a:latin typeface="Arial"/>
                <a:cs typeface="Arial"/>
              </a:rPr>
              <a:t>benefi</a:t>
            </a:r>
            <a:r>
              <a:rPr dirty="0" sz="2500" spc="-10">
                <a:latin typeface="Arial"/>
                <a:cs typeface="Arial"/>
              </a:rPr>
              <a:t>t </a:t>
            </a:r>
            <a:r>
              <a:rPr dirty="0" sz="2550">
                <a:latin typeface="Arial"/>
                <a:cs typeface="Arial"/>
              </a:rPr>
              <a:t>f</a:t>
            </a:r>
            <a:r>
              <a:rPr dirty="0" sz="2500">
                <a:latin typeface="Arial"/>
                <a:cs typeface="Arial"/>
              </a:rPr>
              <a:t>r</a:t>
            </a:r>
            <a:r>
              <a:rPr dirty="0" sz="2550">
                <a:latin typeface="Arial"/>
                <a:cs typeface="Arial"/>
              </a:rPr>
              <a:t>om</a:t>
            </a:r>
            <a:r>
              <a:rPr dirty="0" sz="2550" spc="-70">
                <a:latin typeface="Arial"/>
                <a:cs typeface="Arial"/>
              </a:rPr>
              <a:t> </a:t>
            </a:r>
            <a:r>
              <a:rPr dirty="0" sz="2550">
                <a:latin typeface="Arial"/>
                <a:cs typeface="Arial"/>
              </a:rPr>
              <a:t>A</a:t>
            </a:r>
            <a:r>
              <a:rPr dirty="0" sz="2500">
                <a:latin typeface="Arial"/>
                <a:cs typeface="Arial"/>
              </a:rPr>
              <a:t>vr</a:t>
            </a:r>
            <a:r>
              <a:rPr dirty="0" sz="2550">
                <a:latin typeface="Arial"/>
                <a:cs typeface="Arial"/>
              </a:rPr>
              <a:t>il</a:t>
            </a:r>
            <a:r>
              <a:rPr dirty="0" sz="2500">
                <a:latin typeface="Lucida Sans"/>
                <a:cs typeface="Lucida Sans"/>
              </a:rPr>
              <a:t>'</a:t>
            </a:r>
            <a:r>
              <a:rPr dirty="0" sz="2500">
                <a:latin typeface="Arial"/>
                <a:cs typeface="Arial"/>
              </a:rPr>
              <a:t>s</a:t>
            </a:r>
            <a:r>
              <a:rPr dirty="0" sz="2500" spc="-2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str</a:t>
            </a:r>
            <a:r>
              <a:rPr dirty="0" sz="2550">
                <a:latin typeface="Arial"/>
                <a:cs typeface="Arial"/>
              </a:rPr>
              <a:t>ong</a:t>
            </a:r>
            <a:r>
              <a:rPr dirty="0" sz="2550" spc="-75">
                <a:latin typeface="Arial"/>
                <a:cs typeface="Arial"/>
              </a:rPr>
              <a:t> </a:t>
            </a:r>
            <a:r>
              <a:rPr dirty="0" sz="2550" spc="-50">
                <a:latin typeface="Arial"/>
                <a:cs typeface="Arial"/>
              </a:rPr>
              <a:t>o</a:t>
            </a:r>
            <a:r>
              <a:rPr dirty="0" sz="2500" spc="-50">
                <a:latin typeface="Arial"/>
                <a:cs typeface="Arial"/>
              </a:rPr>
              <a:t>r</a:t>
            </a:r>
            <a:r>
              <a:rPr dirty="0" sz="2550" spc="-50">
                <a:latin typeface="Arial"/>
                <a:cs typeface="Arial"/>
              </a:rPr>
              <a:t>gani</a:t>
            </a:r>
            <a:r>
              <a:rPr dirty="0" sz="2500" spc="-50">
                <a:latin typeface="Arial"/>
                <a:cs typeface="Arial"/>
              </a:rPr>
              <a:t>s</a:t>
            </a:r>
            <a:r>
              <a:rPr dirty="0" sz="2550" spc="-50">
                <a:latin typeface="Arial"/>
                <a:cs typeface="Arial"/>
              </a:rPr>
              <a:t>a</a:t>
            </a:r>
            <a:r>
              <a:rPr dirty="0" sz="2500" spc="-50">
                <a:latin typeface="Arial"/>
                <a:cs typeface="Arial"/>
              </a:rPr>
              <a:t>t</a:t>
            </a:r>
            <a:r>
              <a:rPr dirty="0" sz="2550" spc="-50">
                <a:latin typeface="Arial"/>
                <a:cs typeface="Arial"/>
              </a:rPr>
              <a:t>ional</a:t>
            </a:r>
            <a:r>
              <a:rPr dirty="0" sz="2550" spc="-110">
                <a:latin typeface="Arial"/>
                <a:cs typeface="Arial"/>
              </a:rPr>
              <a:t> </a:t>
            </a:r>
            <a:r>
              <a:rPr dirty="0" sz="2500" spc="-25">
                <a:latin typeface="Arial"/>
                <a:cs typeface="Arial"/>
              </a:rPr>
              <a:t>s</a:t>
            </a:r>
            <a:r>
              <a:rPr dirty="0" sz="2550" spc="-25">
                <a:latin typeface="Arial"/>
                <a:cs typeface="Arial"/>
              </a:rPr>
              <a:t>kill</a:t>
            </a:r>
            <a:r>
              <a:rPr dirty="0" sz="2500" spc="-25">
                <a:latin typeface="Arial"/>
                <a:cs typeface="Arial"/>
              </a:rPr>
              <a:t>s</a:t>
            </a:r>
            <a:r>
              <a:rPr dirty="0" sz="2500" spc="-25">
                <a:latin typeface="Lucida Sans"/>
                <a:cs typeface="Lucida Sans"/>
              </a:rPr>
              <a:t>,</a:t>
            </a:r>
            <a:r>
              <a:rPr dirty="0" sz="2500" spc="-165">
                <a:latin typeface="Lucida Sans"/>
                <a:cs typeface="Lucida Sans"/>
              </a:rPr>
              <a:t> </a:t>
            </a:r>
            <a:r>
              <a:rPr dirty="0" sz="2550">
                <a:latin typeface="Arial"/>
                <a:cs typeface="Arial"/>
              </a:rPr>
              <a:t>a</a:t>
            </a:r>
            <a:r>
              <a:rPr dirty="0" sz="2500">
                <a:latin typeface="Arial"/>
                <a:cs typeface="Arial"/>
              </a:rPr>
              <a:t>tt</a:t>
            </a:r>
            <a:r>
              <a:rPr dirty="0" sz="2550">
                <a:latin typeface="Arial"/>
                <a:cs typeface="Arial"/>
              </a:rPr>
              <a:t>en</a:t>
            </a:r>
            <a:r>
              <a:rPr dirty="0" sz="2500">
                <a:latin typeface="Arial"/>
                <a:cs typeface="Arial"/>
              </a:rPr>
              <a:t>t</a:t>
            </a:r>
            <a:r>
              <a:rPr dirty="0" sz="2550">
                <a:latin typeface="Arial"/>
                <a:cs typeface="Arial"/>
              </a:rPr>
              <a:t>ion</a:t>
            </a:r>
            <a:r>
              <a:rPr dirty="0" sz="2550" spc="-90">
                <a:latin typeface="Arial"/>
                <a:cs typeface="Arial"/>
              </a:rPr>
              <a:t> </a:t>
            </a:r>
            <a:r>
              <a:rPr dirty="0" sz="2500" spc="-25">
                <a:latin typeface="Arial"/>
                <a:cs typeface="Arial"/>
              </a:rPr>
              <a:t>t</a:t>
            </a:r>
            <a:r>
              <a:rPr dirty="0" sz="2550" spc="-25">
                <a:latin typeface="Arial"/>
                <a:cs typeface="Arial"/>
              </a:rPr>
              <a:t>o </a:t>
            </a:r>
            <a:r>
              <a:rPr dirty="0" sz="2550">
                <a:latin typeface="Arial"/>
                <a:cs typeface="Arial"/>
              </a:rPr>
              <a:t>de</a:t>
            </a:r>
            <a:r>
              <a:rPr dirty="0" sz="2500">
                <a:latin typeface="Arial"/>
                <a:cs typeface="Arial"/>
              </a:rPr>
              <a:t>t</a:t>
            </a:r>
            <a:r>
              <a:rPr dirty="0" sz="2550">
                <a:latin typeface="Arial"/>
                <a:cs typeface="Arial"/>
              </a:rPr>
              <a:t>ail</a:t>
            </a:r>
            <a:r>
              <a:rPr dirty="0" sz="2550" spc="-150">
                <a:latin typeface="Arial"/>
                <a:cs typeface="Arial"/>
              </a:rPr>
              <a:t> </a:t>
            </a:r>
            <a:r>
              <a:rPr dirty="0" sz="2550" spc="-40">
                <a:latin typeface="Arial"/>
                <a:cs typeface="Arial"/>
              </a:rPr>
              <a:t>and</a:t>
            </a:r>
            <a:r>
              <a:rPr dirty="0" sz="2550" spc="-195">
                <a:latin typeface="Arial"/>
                <a:cs typeface="Arial"/>
              </a:rPr>
              <a:t> </a:t>
            </a:r>
            <a:r>
              <a:rPr dirty="0" sz="2550" spc="-55">
                <a:latin typeface="Arial"/>
                <a:cs typeface="Arial"/>
              </a:rPr>
              <a:t>e</a:t>
            </a:r>
            <a:r>
              <a:rPr dirty="0" sz="2500" spc="-55">
                <a:latin typeface="Arial"/>
                <a:cs typeface="Arial"/>
              </a:rPr>
              <a:t>x</a:t>
            </a:r>
            <a:r>
              <a:rPr dirty="0" sz="2550" spc="-55">
                <a:latin typeface="Arial"/>
                <a:cs typeface="Arial"/>
              </a:rPr>
              <a:t>cellen</a:t>
            </a:r>
            <a:r>
              <a:rPr dirty="0" sz="2500" spc="-55">
                <a:latin typeface="Arial"/>
                <a:cs typeface="Arial"/>
              </a:rPr>
              <a:t>t</a:t>
            </a:r>
            <a:r>
              <a:rPr dirty="0" sz="2500" spc="-105">
                <a:latin typeface="Arial"/>
                <a:cs typeface="Arial"/>
              </a:rPr>
              <a:t> </a:t>
            </a:r>
            <a:r>
              <a:rPr dirty="0" sz="2550" spc="-50">
                <a:latin typeface="Arial"/>
                <a:cs typeface="Arial"/>
              </a:rPr>
              <a:t>comm</a:t>
            </a:r>
            <a:r>
              <a:rPr dirty="0" sz="2500" spc="-50">
                <a:latin typeface="Arial"/>
                <a:cs typeface="Arial"/>
              </a:rPr>
              <a:t>u</a:t>
            </a:r>
            <a:r>
              <a:rPr dirty="0" sz="2550" spc="-50">
                <a:latin typeface="Arial"/>
                <a:cs typeface="Arial"/>
              </a:rPr>
              <a:t>nica</a:t>
            </a:r>
            <a:r>
              <a:rPr dirty="0" sz="2500" spc="-50">
                <a:latin typeface="Arial"/>
                <a:cs typeface="Arial"/>
              </a:rPr>
              <a:t>t</a:t>
            </a:r>
            <a:r>
              <a:rPr dirty="0" sz="2550" spc="-50">
                <a:latin typeface="Arial"/>
                <a:cs typeface="Arial"/>
              </a:rPr>
              <a:t>ion</a:t>
            </a:r>
            <a:r>
              <a:rPr dirty="0" sz="2550" spc="-210">
                <a:latin typeface="Arial"/>
                <a:cs typeface="Arial"/>
              </a:rPr>
              <a:t> </a:t>
            </a:r>
            <a:r>
              <a:rPr dirty="0" sz="2500" spc="-25">
                <a:latin typeface="Arial"/>
                <a:cs typeface="Arial"/>
              </a:rPr>
              <a:t>w</a:t>
            </a:r>
            <a:r>
              <a:rPr dirty="0" sz="2550" spc="-25">
                <a:latin typeface="Arial"/>
                <a:cs typeface="Arial"/>
              </a:rPr>
              <a:t>hile</a:t>
            </a:r>
            <a:r>
              <a:rPr dirty="0" sz="2550" spc="-13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y</a:t>
            </a:r>
            <a:r>
              <a:rPr dirty="0" sz="2550">
                <a:latin typeface="Arial"/>
                <a:cs typeface="Arial"/>
              </a:rPr>
              <a:t>o</a:t>
            </a:r>
            <a:r>
              <a:rPr dirty="0" sz="2500">
                <a:latin typeface="Arial"/>
                <a:cs typeface="Arial"/>
              </a:rPr>
              <a:t>u</a:t>
            </a:r>
            <a:r>
              <a:rPr dirty="0" sz="2500" spc="-100">
                <a:latin typeface="Arial"/>
                <a:cs typeface="Arial"/>
              </a:rPr>
              <a:t> </a:t>
            </a:r>
            <a:r>
              <a:rPr dirty="0" sz="2550" spc="-30">
                <a:latin typeface="Arial"/>
                <a:cs typeface="Arial"/>
              </a:rPr>
              <a:t>foc</a:t>
            </a:r>
            <a:r>
              <a:rPr dirty="0" sz="2500" spc="-30">
                <a:latin typeface="Arial"/>
                <a:cs typeface="Arial"/>
              </a:rPr>
              <a:t>us</a:t>
            </a:r>
            <a:r>
              <a:rPr dirty="0" sz="2500" spc="-105">
                <a:latin typeface="Arial"/>
                <a:cs typeface="Arial"/>
              </a:rPr>
              <a:t> </a:t>
            </a:r>
            <a:r>
              <a:rPr dirty="0" sz="2550" spc="-25">
                <a:latin typeface="Arial"/>
                <a:cs typeface="Arial"/>
              </a:rPr>
              <a:t>on </a:t>
            </a:r>
            <a:r>
              <a:rPr dirty="0" sz="2500">
                <a:latin typeface="Arial"/>
                <a:cs typeface="Arial"/>
              </a:rPr>
              <a:t>t</a:t>
            </a:r>
            <a:r>
              <a:rPr dirty="0" sz="2550">
                <a:latin typeface="Arial"/>
                <a:cs typeface="Arial"/>
              </a:rPr>
              <a:t>he</a:t>
            </a:r>
            <a:r>
              <a:rPr dirty="0" sz="2550" spc="-75">
                <a:latin typeface="Arial"/>
                <a:cs typeface="Arial"/>
              </a:rPr>
              <a:t> </a:t>
            </a:r>
            <a:r>
              <a:rPr dirty="0" sz="2550">
                <a:latin typeface="Arial"/>
                <a:cs typeface="Arial"/>
              </a:rPr>
              <a:t>g</a:t>
            </a:r>
            <a:r>
              <a:rPr dirty="0" sz="2500">
                <a:latin typeface="Arial"/>
                <a:cs typeface="Arial"/>
              </a:rPr>
              <a:t>r</a:t>
            </a:r>
            <a:r>
              <a:rPr dirty="0" sz="2550">
                <a:latin typeface="Arial"/>
                <a:cs typeface="Arial"/>
              </a:rPr>
              <a:t>o</a:t>
            </a:r>
            <a:r>
              <a:rPr dirty="0" sz="2500">
                <a:latin typeface="Arial"/>
                <a:cs typeface="Arial"/>
              </a:rPr>
              <a:t>wt</a:t>
            </a:r>
            <a:r>
              <a:rPr dirty="0" sz="2550">
                <a:latin typeface="Arial"/>
                <a:cs typeface="Arial"/>
              </a:rPr>
              <a:t>h</a:t>
            </a:r>
            <a:r>
              <a:rPr dirty="0" sz="2550" spc="-45">
                <a:latin typeface="Arial"/>
                <a:cs typeface="Arial"/>
              </a:rPr>
              <a:t> </a:t>
            </a:r>
            <a:r>
              <a:rPr dirty="0" sz="2550">
                <a:latin typeface="Arial"/>
                <a:cs typeface="Arial"/>
              </a:rPr>
              <a:t>of</a:t>
            </a:r>
            <a:r>
              <a:rPr dirty="0" sz="2550" spc="-75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y</a:t>
            </a:r>
            <a:r>
              <a:rPr dirty="0" sz="2550">
                <a:latin typeface="Arial"/>
                <a:cs typeface="Arial"/>
              </a:rPr>
              <a:t>o</a:t>
            </a:r>
            <a:r>
              <a:rPr dirty="0" sz="2500">
                <a:latin typeface="Arial"/>
                <a:cs typeface="Arial"/>
              </a:rPr>
              <a:t>ur</a:t>
            </a:r>
            <a:r>
              <a:rPr dirty="0" sz="2500" spc="-35">
                <a:latin typeface="Arial"/>
                <a:cs typeface="Arial"/>
              </a:rPr>
              <a:t> </a:t>
            </a:r>
            <a:r>
              <a:rPr dirty="0" sz="2550" spc="-10">
                <a:latin typeface="Arial"/>
                <a:cs typeface="Arial"/>
              </a:rPr>
              <a:t>b</a:t>
            </a:r>
            <a:r>
              <a:rPr dirty="0" sz="2500" spc="-10">
                <a:latin typeface="Arial"/>
                <a:cs typeface="Arial"/>
              </a:rPr>
              <a:t>us</a:t>
            </a:r>
            <a:r>
              <a:rPr dirty="0" sz="2550" spc="-10">
                <a:latin typeface="Arial"/>
                <a:cs typeface="Arial"/>
              </a:rPr>
              <a:t>ine</a:t>
            </a:r>
            <a:r>
              <a:rPr dirty="0" sz="2500" spc="-10">
                <a:latin typeface="Arial"/>
                <a:cs typeface="Arial"/>
              </a:rPr>
              <a:t>ss</a:t>
            </a:r>
            <a:r>
              <a:rPr dirty="0" sz="2500" spc="-10">
                <a:latin typeface="Lucida Sans"/>
                <a:cs typeface="Lucida Sans"/>
              </a:rPr>
              <a:t>.</a:t>
            </a:r>
            <a:endParaRPr sz="2500">
              <a:latin typeface="Lucida Sans"/>
              <a:cs typeface="Lucida San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332492" y="1030598"/>
            <a:ext cx="3510279" cy="10007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120"/>
              <a:t>About</a:t>
            </a:r>
            <a:r>
              <a:rPr dirty="0" spc="610"/>
              <a:t> </a:t>
            </a:r>
            <a:r>
              <a:rPr dirty="0" spc="80"/>
              <a:t>Us</a:t>
            </a:r>
          </a:p>
        </p:txBody>
      </p:sp>
      <p:sp>
        <p:nvSpPr>
          <p:cNvPr id="15" name="object 15" descr=""/>
          <p:cNvSpPr txBox="1"/>
          <p:nvPr/>
        </p:nvSpPr>
        <p:spPr>
          <a:xfrm>
            <a:off x="17825880" y="576845"/>
            <a:ext cx="280670" cy="1119505"/>
          </a:xfrm>
          <a:prstGeom prst="rect">
            <a:avLst/>
          </a:prstGeom>
        </p:spPr>
        <p:txBody>
          <a:bodyPr wrap="square" lIns="0" tIns="571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1700">
                <a:solidFill>
                  <a:srgbClr val="FFFFFF"/>
                </a:solidFill>
                <a:latin typeface="Lucida Sans"/>
                <a:cs typeface="Lucida Sans"/>
              </a:rPr>
              <a:t>ASK</a:t>
            </a:r>
            <a:r>
              <a:rPr dirty="0" sz="1700" spc="19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700" spc="-20">
                <a:solidFill>
                  <a:srgbClr val="FFFFFF"/>
                </a:solidFill>
                <a:latin typeface="Lucida Sans"/>
                <a:cs typeface="Lucida Sans"/>
              </a:rPr>
              <a:t>AVRIL</a:t>
            </a:r>
            <a:endParaRPr sz="17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8" cy="8924922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3200907" y="0"/>
              <a:ext cx="11858625" cy="10287000"/>
            </a:xfrm>
            <a:custGeom>
              <a:avLst/>
              <a:gdLst/>
              <a:ahLst/>
              <a:cxnLst/>
              <a:rect l="l" t="t" r="r" b="b"/>
              <a:pathLst>
                <a:path w="11858625" h="10287000">
                  <a:moveTo>
                    <a:pt x="11858040" y="0"/>
                  </a:moveTo>
                  <a:lnTo>
                    <a:pt x="0" y="0"/>
                  </a:lnTo>
                  <a:lnTo>
                    <a:pt x="0" y="10287000"/>
                  </a:lnTo>
                  <a:lnTo>
                    <a:pt x="11858040" y="10287000"/>
                  </a:lnTo>
                  <a:lnTo>
                    <a:pt x="11858040" y="0"/>
                  </a:lnTo>
                  <a:close/>
                </a:path>
              </a:pathLst>
            </a:custGeom>
            <a:solidFill>
              <a:srgbClr val="0003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6992511" y="9886784"/>
              <a:ext cx="18415" cy="400685"/>
            </a:xfrm>
            <a:custGeom>
              <a:avLst/>
              <a:gdLst/>
              <a:ahLst/>
              <a:cxnLst/>
              <a:rect l="l" t="t" r="r" b="b"/>
              <a:pathLst>
                <a:path w="18415" h="400684">
                  <a:moveTo>
                    <a:pt x="18122" y="0"/>
                  </a:moveTo>
                  <a:lnTo>
                    <a:pt x="0" y="0"/>
                  </a:lnTo>
                  <a:lnTo>
                    <a:pt x="0" y="400215"/>
                  </a:lnTo>
                  <a:lnTo>
                    <a:pt x="18122" y="400215"/>
                  </a:lnTo>
                  <a:lnTo>
                    <a:pt x="18122" y="0"/>
                  </a:lnTo>
                  <a:close/>
                </a:path>
              </a:pathLst>
            </a:custGeom>
            <a:solidFill>
              <a:srgbClr val="DB3B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8521255" y="12"/>
              <a:ext cx="1096010" cy="10287000"/>
            </a:xfrm>
            <a:custGeom>
              <a:avLst/>
              <a:gdLst/>
              <a:ahLst/>
              <a:cxnLst/>
              <a:rect l="l" t="t" r="r" b="b"/>
              <a:pathLst>
                <a:path w="1096009" h="10287000">
                  <a:moveTo>
                    <a:pt x="514743" y="3063951"/>
                  </a:moveTo>
                  <a:lnTo>
                    <a:pt x="510032" y="3017037"/>
                  </a:lnTo>
                  <a:lnTo>
                    <a:pt x="496557" y="2973324"/>
                  </a:lnTo>
                  <a:lnTo>
                    <a:pt x="475234" y="2933776"/>
                  </a:lnTo>
                  <a:lnTo>
                    <a:pt x="446976" y="2899308"/>
                  </a:lnTo>
                  <a:lnTo>
                    <a:pt x="412750" y="2870873"/>
                  </a:lnTo>
                  <a:lnTo>
                    <a:pt x="373456" y="2849397"/>
                  </a:lnTo>
                  <a:lnTo>
                    <a:pt x="330047" y="2835821"/>
                  </a:lnTo>
                  <a:lnTo>
                    <a:pt x="283451" y="2831084"/>
                  </a:lnTo>
                  <a:lnTo>
                    <a:pt x="245440" y="2834259"/>
                  </a:lnTo>
                  <a:lnTo>
                    <a:pt x="209461" y="2843403"/>
                  </a:lnTo>
                  <a:lnTo>
                    <a:pt x="175958" y="2857970"/>
                  </a:lnTo>
                  <a:lnTo>
                    <a:pt x="145427" y="2877426"/>
                  </a:lnTo>
                  <a:lnTo>
                    <a:pt x="149225" y="2841167"/>
                  </a:lnTo>
                  <a:lnTo>
                    <a:pt x="172897" y="2768638"/>
                  </a:lnTo>
                  <a:lnTo>
                    <a:pt x="192760" y="2732379"/>
                  </a:lnTo>
                  <a:lnTo>
                    <a:pt x="218008" y="2696108"/>
                  </a:lnTo>
                  <a:lnTo>
                    <a:pt x="248627" y="2659837"/>
                  </a:lnTo>
                  <a:lnTo>
                    <a:pt x="284632" y="2623566"/>
                  </a:lnTo>
                  <a:lnTo>
                    <a:pt x="326034" y="2587294"/>
                  </a:lnTo>
                  <a:lnTo>
                    <a:pt x="372833" y="2551011"/>
                  </a:lnTo>
                  <a:lnTo>
                    <a:pt x="425043" y="2514739"/>
                  </a:lnTo>
                  <a:lnTo>
                    <a:pt x="397878" y="2472296"/>
                  </a:lnTo>
                  <a:lnTo>
                    <a:pt x="343077" y="2508097"/>
                  </a:lnTo>
                  <a:lnTo>
                    <a:pt x="292328" y="2544407"/>
                  </a:lnTo>
                  <a:lnTo>
                    <a:pt x="245630" y="2581198"/>
                  </a:lnTo>
                  <a:lnTo>
                    <a:pt x="203009" y="2618498"/>
                  </a:lnTo>
                  <a:lnTo>
                    <a:pt x="164439" y="2656294"/>
                  </a:lnTo>
                  <a:lnTo>
                    <a:pt x="129921" y="2694571"/>
                  </a:lnTo>
                  <a:lnTo>
                    <a:pt x="99479" y="2733357"/>
                  </a:lnTo>
                  <a:lnTo>
                    <a:pt x="73088" y="2772626"/>
                  </a:lnTo>
                  <a:lnTo>
                    <a:pt x="50749" y="2812389"/>
                  </a:lnTo>
                  <a:lnTo>
                    <a:pt x="32486" y="2852661"/>
                  </a:lnTo>
                  <a:lnTo>
                    <a:pt x="18275" y="2893415"/>
                  </a:lnTo>
                  <a:lnTo>
                    <a:pt x="8115" y="2934665"/>
                  </a:lnTo>
                  <a:lnTo>
                    <a:pt x="2032" y="2976422"/>
                  </a:lnTo>
                  <a:lnTo>
                    <a:pt x="0" y="3018663"/>
                  </a:lnTo>
                  <a:lnTo>
                    <a:pt x="2946" y="3070923"/>
                  </a:lnTo>
                  <a:lnTo>
                    <a:pt x="11811" y="3118459"/>
                  </a:lnTo>
                  <a:lnTo>
                    <a:pt x="26581" y="3161258"/>
                  </a:lnTo>
                  <a:lnTo>
                    <a:pt x="47256" y="3199307"/>
                  </a:lnTo>
                  <a:lnTo>
                    <a:pt x="73850" y="3232620"/>
                  </a:lnTo>
                  <a:lnTo>
                    <a:pt x="113220" y="3266490"/>
                  </a:lnTo>
                  <a:lnTo>
                    <a:pt x="157492" y="3290684"/>
                  </a:lnTo>
                  <a:lnTo>
                    <a:pt x="206667" y="3305187"/>
                  </a:lnTo>
                  <a:lnTo>
                    <a:pt x="260731" y="3310013"/>
                  </a:lnTo>
                  <a:lnTo>
                    <a:pt x="314528" y="3306127"/>
                  </a:lnTo>
                  <a:lnTo>
                    <a:pt x="362851" y="3294469"/>
                  </a:lnTo>
                  <a:lnTo>
                    <a:pt x="405714" y="3275025"/>
                  </a:lnTo>
                  <a:lnTo>
                    <a:pt x="443115" y="3247809"/>
                  </a:lnTo>
                  <a:lnTo>
                    <a:pt x="473443" y="3215094"/>
                  </a:lnTo>
                  <a:lnTo>
                    <a:pt x="495109" y="3179140"/>
                  </a:lnTo>
                  <a:lnTo>
                    <a:pt x="508114" y="3139973"/>
                  </a:lnTo>
                  <a:lnTo>
                    <a:pt x="512445" y="3096920"/>
                  </a:lnTo>
                  <a:lnTo>
                    <a:pt x="512330" y="3095726"/>
                  </a:lnTo>
                  <a:lnTo>
                    <a:pt x="514057" y="3080016"/>
                  </a:lnTo>
                  <a:lnTo>
                    <a:pt x="514565" y="3072041"/>
                  </a:lnTo>
                  <a:lnTo>
                    <a:pt x="514743" y="3063951"/>
                  </a:lnTo>
                  <a:close/>
                </a:path>
                <a:path w="1096009" h="10287000">
                  <a:moveTo>
                    <a:pt x="630593" y="0"/>
                  </a:moveTo>
                  <a:lnTo>
                    <a:pt x="612470" y="0"/>
                  </a:lnTo>
                  <a:lnTo>
                    <a:pt x="612470" y="1978914"/>
                  </a:lnTo>
                  <a:lnTo>
                    <a:pt x="630593" y="1978914"/>
                  </a:lnTo>
                  <a:lnTo>
                    <a:pt x="630593" y="0"/>
                  </a:lnTo>
                  <a:close/>
                </a:path>
                <a:path w="1096009" h="10287000">
                  <a:moveTo>
                    <a:pt x="630605" y="9886759"/>
                  </a:moveTo>
                  <a:lnTo>
                    <a:pt x="612482" y="9886759"/>
                  </a:lnTo>
                  <a:lnTo>
                    <a:pt x="612482" y="10286987"/>
                  </a:lnTo>
                  <a:lnTo>
                    <a:pt x="630605" y="10286987"/>
                  </a:lnTo>
                  <a:lnTo>
                    <a:pt x="630605" y="9886759"/>
                  </a:lnTo>
                  <a:close/>
                </a:path>
                <a:path w="1096009" h="10287000">
                  <a:moveTo>
                    <a:pt x="1095387" y="3063964"/>
                  </a:moveTo>
                  <a:lnTo>
                    <a:pt x="1090688" y="3017037"/>
                  </a:lnTo>
                  <a:lnTo>
                    <a:pt x="1077214" y="2973336"/>
                  </a:lnTo>
                  <a:lnTo>
                    <a:pt x="1055878" y="2933776"/>
                  </a:lnTo>
                  <a:lnTo>
                    <a:pt x="1027645" y="2899295"/>
                  </a:lnTo>
                  <a:lnTo>
                    <a:pt x="993406" y="2870860"/>
                  </a:lnTo>
                  <a:lnTo>
                    <a:pt x="954125" y="2849372"/>
                  </a:lnTo>
                  <a:lnTo>
                    <a:pt x="910717" y="2835795"/>
                  </a:lnTo>
                  <a:lnTo>
                    <a:pt x="864120" y="2831071"/>
                  </a:lnTo>
                  <a:lnTo>
                    <a:pt x="821347" y="2835071"/>
                  </a:lnTo>
                  <a:lnTo>
                    <a:pt x="781227" y="2846603"/>
                  </a:lnTo>
                  <a:lnTo>
                    <a:pt x="744423" y="2864891"/>
                  </a:lnTo>
                  <a:lnTo>
                    <a:pt x="711631" y="2889199"/>
                  </a:lnTo>
                  <a:lnTo>
                    <a:pt x="714209" y="2848038"/>
                  </a:lnTo>
                  <a:lnTo>
                    <a:pt x="736625" y="2773984"/>
                  </a:lnTo>
                  <a:lnTo>
                    <a:pt x="756246" y="2736939"/>
                  </a:lnTo>
                  <a:lnTo>
                    <a:pt x="781481" y="2699905"/>
                  </a:lnTo>
                  <a:lnTo>
                    <a:pt x="812317" y="2662872"/>
                  </a:lnTo>
                  <a:lnTo>
                    <a:pt x="848766" y="2625826"/>
                  </a:lnTo>
                  <a:lnTo>
                    <a:pt x="890816" y="2588793"/>
                  </a:lnTo>
                  <a:lnTo>
                    <a:pt x="938479" y="2551747"/>
                  </a:lnTo>
                  <a:lnTo>
                    <a:pt x="991755" y="2514714"/>
                  </a:lnTo>
                  <a:lnTo>
                    <a:pt x="964615" y="2472296"/>
                  </a:lnTo>
                  <a:lnTo>
                    <a:pt x="909789" y="2508097"/>
                  </a:lnTo>
                  <a:lnTo>
                    <a:pt x="859040" y="2544407"/>
                  </a:lnTo>
                  <a:lnTo>
                    <a:pt x="812342" y="2581211"/>
                  </a:lnTo>
                  <a:lnTo>
                    <a:pt x="769708" y="2618498"/>
                  </a:lnTo>
                  <a:lnTo>
                    <a:pt x="731139" y="2656294"/>
                  </a:lnTo>
                  <a:lnTo>
                    <a:pt x="696620" y="2694571"/>
                  </a:lnTo>
                  <a:lnTo>
                    <a:pt x="666178" y="2733357"/>
                  </a:lnTo>
                  <a:lnTo>
                    <a:pt x="639775" y="2772638"/>
                  </a:lnTo>
                  <a:lnTo>
                    <a:pt x="617448" y="2812402"/>
                  </a:lnTo>
                  <a:lnTo>
                    <a:pt x="599173" y="2852674"/>
                  </a:lnTo>
                  <a:lnTo>
                    <a:pt x="584962" y="2893441"/>
                  </a:lnTo>
                  <a:lnTo>
                    <a:pt x="574814" y="2934703"/>
                  </a:lnTo>
                  <a:lnTo>
                    <a:pt x="568718" y="2976448"/>
                  </a:lnTo>
                  <a:lnTo>
                    <a:pt x="566699" y="3018701"/>
                  </a:lnTo>
                  <a:lnTo>
                    <a:pt x="569645" y="3070974"/>
                  </a:lnTo>
                  <a:lnTo>
                    <a:pt x="578510" y="3118497"/>
                  </a:lnTo>
                  <a:lnTo>
                    <a:pt x="593280" y="3161296"/>
                  </a:lnTo>
                  <a:lnTo>
                    <a:pt x="613968" y="3199346"/>
                  </a:lnTo>
                  <a:lnTo>
                    <a:pt x="640562" y="3232645"/>
                  </a:lnTo>
                  <a:lnTo>
                    <a:pt x="679919" y="3266541"/>
                  </a:lnTo>
                  <a:lnTo>
                    <a:pt x="724192" y="3290735"/>
                  </a:lnTo>
                  <a:lnTo>
                    <a:pt x="773353" y="3305251"/>
                  </a:lnTo>
                  <a:lnTo>
                    <a:pt x="827430" y="3310077"/>
                  </a:lnTo>
                  <a:lnTo>
                    <a:pt x="881214" y="3306191"/>
                  </a:lnTo>
                  <a:lnTo>
                    <a:pt x="929551" y="3294519"/>
                  </a:lnTo>
                  <a:lnTo>
                    <a:pt x="972413" y="3275063"/>
                  </a:lnTo>
                  <a:lnTo>
                    <a:pt x="1009802" y="3247821"/>
                  </a:lnTo>
                  <a:lnTo>
                    <a:pt x="1034249" y="3221253"/>
                  </a:lnTo>
                  <a:lnTo>
                    <a:pt x="1037882" y="3217938"/>
                  </a:lnTo>
                  <a:lnTo>
                    <a:pt x="1040625" y="3214293"/>
                  </a:lnTo>
                  <a:lnTo>
                    <a:pt x="1063561" y="3181756"/>
                  </a:lnTo>
                  <a:lnTo>
                    <a:pt x="1080782" y="3145421"/>
                  </a:lnTo>
                  <a:lnTo>
                    <a:pt x="1091615" y="3105950"/>
                  </a:lnTo>
                  <a:lnTo>
                    <a:pt x="1095387" y="3063964"/>
                  </a:lnTo>
                  <a:close/>
                </a:path>
              </a:pathLst>
            </a:custGeom>
            <a:solidFill>
              <a:srgbClr val="9F53A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799591" y="4124544"/>
            <a:ext cx="8690610" cy="1214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R="13970">
              <a:lnSpc>
                <a:spcPts val="3180"/>
              </a:lnSpc>
              <a:spcBef>
                <a:spcPts val="95"/>
              </a:spcBef>
            </a:pPr>
            <a:r>
              <a:rPr dirty="0" sz="2800">
                <a:solidFill>
                  <a:srgbClr val="FFFFFF"/>
                </a:solidFill>
              </a:rPr>
              <a:t>Avril</a:t>
            </a:r>
            <a:r>
              <a:rPr dirty="0" sz="2800" spc="240">
                <a:solidFill>
                  <a:srgbClr val="FFFFFF"/>
                </a:solidFill>
              </a:rPr>
              <a:t> </a:t>
            </a:r>
            <a:r>
              <a:rPr dirty="0" sz="2800" spc="70">
                <a:solidFill>
                  <a:srgbClr val="FFFFFF"/>
                </a:solidFill>
              </a:rPr>
              <a:t>is</a:t>
            </a:r>
            <a:r>
              <a:rPr dirty="0" sz="2800" spc="315">
                <a:solidFill>
                  <a:srgbClr val="FFFFFF"/>
                </a:solidFill>
              </a:rPr>
              <a:t> </a:t>
            </a:r>
            <a:r>
              <a:rPr dirty="0" sz="2800">
                <a:solidFill>
                  <a:srgbClr val="FFFFFF"/>
                </a:solidFill>
              </a:rPr>
              <a:t>a</a:t>
            </a:r>
            <a:r>
              <a:rPr dirty="0" sz="2800" spc="260">
                <a:solidFill>
                  <a:srgbClr val="FFFFFF"/>
                </a:solidFill>
              </a:rPr>
              <a:t> </a:t>
            </a:r>
            <a:r>
              <a:rPr dirty="0" sz="2800" spc="95">
                <a:solidFill>
                  <a:srgbClr val="FFFFFF"/>
                </a:solidFill>
              </a:rPr>
              <a:t>pleasure</a:t>
            </a:r>
            <a:r>
              <a:rPr dirty="0" sz="2800" spc="285">
                <a:solidFill>
                  <a:srgbClr val="FFFFFF"/>
                </a:solidFill>
              </a:rPr>
              <a:t> </a:t>
            </a:r>
            <a:r>
              <a:rPr dirty="0" sz="2800" spc="60">
                <a:solidFill>
                  <a:srgbClr val="FFFFFF"/>
                </a:solidFill>
              </a:rPr>
              <a:t>to</a:t>
            </a:r>
            <a:r>
              <a:rPr dirty="0" sz="2800" spc="315">
                <a:solidFill>
                  <a:srgbClr val="FFFFFF"/>
                </a:solidFill>
              </a:rPr>
              <a:t> </a:t>
            </a:r>
            <a:r>
              <a:rPr dirty="0" sz="2800" spc="55">
                <a:solidFill>
                  <a:srgbClr val="FFFFFF"/>
                </a:solidFill>
              </a:rPr>
              <a:t>work</a:t>
            </a:r>
            <a:r>
              <a:rPr dirty="0" sz="2800" spc="345">
                <a:solidFill>
                  <a:srgbClr val="FFFFFF"/>
                </a:solidFill>
              </a:rPr>
              <a:t> </a:t>
            </a:r>
            <a:r>
              <a:rPr dirty="0" sz="2800" spc="125">
                <a:solidFill>
                  <a:srgbClr val="FFFFFF"/>
                </a:solidFill>
              </a:rPr>
              <a:t>with.</a:t>
            </a:r>
            <a:r>
              <a:rPr dirty="0" sz="2800" spc="365">
                <a:solidFill>
                  <a:srgbClr val="FFFFFF"/>
                </a:solidFill>
              </a:rPr>
              <a:t> </a:t>
            </a:r>
            <a:r>
              <a:rPr dirty="0" sz="2800" spc="65">
                <a:solidFill>
                  <a:srgbClr val="FFFFFF"/>
                </a:solidFill>
              </a:rPr>
              <a:t>She</a:t>
            </a:r>
            <a:r>
              <a:rPr dirty="0" sz="2800" spc="310">
                <a:solidFill>
                  <a:srgbClr val="FFFFFF"/>
                </a:solidFill>
              </a:rPr>
              <a:t> </a:t>
            </a:r>
            <a:r>
              <a:rPr dirty="0" sz="2800" spc="85">
                <a:solidFill>
                  <a:srgbClr val="FFFFFF"/>
                </a:solidFill>
              </a:rPr>
              <a:t>saved</a:t>
            </a:r>
            <a:r>
              <a:rPr dirty="0" sz="2800" spc="315">
                <a:solidFill>
                  <a:srgbClr val="FFFFFF"/>
                </a:solidFill>
              </a:rPr>
              <a:t> </a:t>
            </a:r>
            <a:r>
              <a:rPr dirty="0" sz="2800" spc="50">
                <a:solidFill>
                  <a:srgbClr val="FFFFFF"/>
                </a:solidFill>
              </a:rPr>
              <a:t>me</a:t>
            </a:r>
            <a:endParaRPr sz="2800"/>
          </a:p>
          <a:p>
            <a:pPr algn="ctr" marL="12065" marR="5080">
              <a:lnSpc>
                <a:spcPts val="3000"/>
              </a:lnSpc>
              <a:spcBef>
                <a:spcPts val="220"/>
              </a:spcBef>
            </a:pPr>
            <a:r>
              <a:rPr dirty="0" sz="2800" spc="100">
                <a:solidFill>
                  <a:srgbClr val="FFFFFF"/>
                </a:solidFill>
              </a:rPr>
              <a:t>hours</a:t>
            </a:r>
            <a:r>
              <a:rPr dirty="0" sz="2800" spc="290">
                <a:solidFill>
                  <a:srgbClr val="FFFFFF"/>
                </a:solidFill>
              </a:rPr>
              <a:t> </a:t>
            </a:r>
            <a:r>
              <a:rPr dirty="0" sz="2800" spc="105">
                <a:solidFill>
                  <a:srgbClr val="FFFFFF"/>
                </a:solidFill>
              </a:rPr>
              <a:t>which</a:t>
            </a:r>
            <a:r>
              <a:rPr dirty="0" sz="2800" spc="360">
                <a:solidFill>
                  <a:srgbClr val="FFFFFF"/>
                </a:solidFill>
              </a:rPr>
              <a:t> </a:t>
            </a:r>
            <a:r>
              <a:rPr dirty="0" sz="2800" spc="130">
                <a:solidFill>
                  <a:srgbClr val="FFFFFF"/>
                </a:solidFill>
              </a:rPr>
              <a:t>meant</a:t>
            </a:r>
            <a:r>
              <a:rPr dirty="0" sz="2800" spc="365">
                <a:solidFill>
                  <a:srgbClr val="FFFFFF"/>
                </a:solidFill>
              </a:rPr>
              <a:t> </a:t>
            </a:r>
            <a:r>
              <a:rPr dirty="0" sz="2800">
                <a:solidFill>
                  <a:srgbClr val="FFFFFF"/>
                </a:solidFill>
              </a:rPr>
              <a:t>I</a:t>
            </a:r>
            <a:r>
              <a:rPr dirty="0" sz="2800" spc="170">
                <a:solidFill>
                  <a:srgbClr val="FFFFFF"/>
                </a:solidFill>
              </a:rPr>
              <a:t> </a:t>
            </a:r>
            <a:r>
              <a:rPr dirty="0" sz="2800" spc="75">
                <a:solidFill>
                  <a:srgbClr val="FFFFFF"/>
                </a:solidFill>
              </a:rPr>
              <a:t>could</a:t>
            </a:r>
            <a:r>
              <a:rPr dirty="0" sz="2800" spc="265">
                <a:solidFill>
                  <a:srgbClr val="FFFFFF"/>
                </a:solidFill>
              </a:rPr>
              <a:t> </a:t>
            </a:r>
            <a:r>
              <a:rPr dirty="0" sz="2800">
                <a:solidFill>
                  <a:srgbClr val="FFFFFF"/>
                </a:solidFill>
              </a:rPr>
              <a:t>go</a:t>
            </a:r>
            <a:r>
              <a:rPr dirty="0" sz="2800" spc="275">
                <a:solidFill>
                  <a:srgbClr val="FFFFFF"/>
                </a:solidFill>
              </a:rPr>
              <a:t> </a:t>
            </a:r>
            <a:r>
              <a:rPr dirty="0" sz="2800" spc="60">
                <a:solidFill>
                  <a:srgbClr val="FFFFFF"/>
                </a:solidFill>
              </a:rPr>
              <a:t>to</a:t>
            </a:r>
            <a:r>
              <a:rPr dirty="0" sz="2800" spc="315">
                <a:solidFill>
                  <a:srgbClr val="FFFFFF"/>
                </a:solidFill>
              </a:rPr>
              <a:t> </a:t>
            </a:r>
            <a:r>
              <a:rPr dirty="0" sz="2800" spc="110">
                <a:solidFill>
                  <a:srgbClr val="FFFFFF"/>
                </a:solidFill>
              </a:rPr>
              <a:t>client</a:t>
            </a:r>
            <a:r>
              <a:rPr dirty="0" sz="2800" spc="290">
                <a:solidFill>
                  <a:srgbClr val="FFFFFF"/>
                </a:solidFill>
              </a:rPr>
              <a:t> </a:t>
            </a:r>
            <a:r>
              <a:rPr dirty="0" sz="2800" spc="140">
                <a:solidFill>
                  <a:srgbClr val="FFFFFF"/>
                </a:solidFill>
              </a:rPr>
              <a:t>meeting</a:t>
            </a:r>
            <a:r>
              <a:rPr dirty="0" sz="2800" spc="320">
                <a:solidFill>
                  <a:srgbClr val="FFFFFF"/>
                </a:solidFill>
              </a:rPr>
              <a:t> </a:t>
            </a:r>
            <a:r>
              <a:rPr dirty="0" sz="2800" spc="55">
                <a:solidFill>
                  <a:srgbClr val="FFFFFF"/>
                </a:solidFill>
              </a:rPr>
              <a:t>and </a:t>
            </a:r>
            <a:r>
              <a:rPr dirty="0" sz="2800" spc="100">
                <a:solidFill>
                  <a:srgbClr val="FFFFFF"/>
                </a:solidFill>
              </a:rPr>
              <a:t>focus</a:t>
            </a:r>
            <a:r>
              <a:rPr dirty="0" sz="2800" spc="280">
                <a:solidFill>
                  <a:srgbClr val="FFFFFF"/>
                </a:solidFill>
              </a:rPr>
              <a:t> </a:t>
            </a:r>
            <a:r>
              <a:rPr dirty="0" sz="2800" spc="65">
                <a:solidFill>
                  <a:srgbClr val="FFFFFF"/>
                </a:solidFill>
              </a:rPr>
              <a:t>on</a:t>
            </a:r>
            <a:r>
              <a:rPr dirty="0" sz="2800" spc="340">
                <a:solidFill>
                  <a:srgbClr val="FFFFFF"/>
                </a:solidFill>
              </a:rPr>
              <a:t> </a:t>
            </a:r>
            <a:r>
              <a:rPr dirty="0" sz="2800" spc="125">
                <a:solidFill>
                  <a:srgbClr val="FFFFFF"/>
                </a:solidFill>
              </a:rPr>
              <a:t>business</a:t>
            </a:r>
            <a:r>
              <a:rPr dirty="0" sz="2800" spc="345">
                <a:solidFill>
                  <a:srgbClr val="FFFFFF"/>
                </a:solidFill>
              </a:rPr>
              <a:t> </a:t>
            </a:r>
            <a:r>
              <a:rPr dirty="0" sz="2800" spc="120">
                <a:solidFill>
                  <a:srgbClr val="FFFFFF"/>
                </a:solidFill>
              </a:rPr>
              <a:t>development.</a:t>
            </a:r>
            <a:endParaRPr sz="2800"/>
          </a:p>
        </p:txBody>
      </p:sp>
      <p:sp>
        <p:nvSpPr>
          <p:cNvPr id="8" name="object 8" descr=""/>
          <p:cNvSpPr txBox="1"/>
          <p:nvPr/>
        </p:nvSpPr>
        <p:spPr>
          <a:xfrm>
            <a:off x="4995957" y="5624808"/>
            <a:ext cx="8233409" cy="833119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marL="2063114" marR="5080" indent="-2051050">
              <a:lnSpc>
                <a:spcPts val="3000"/>
              </a:lnSpc>
              <a:spcBef>
                <a:spcPts val="495"/>
              </a:spcBef>
            </a:pPr>
            <a:r>
              <a:rPr dirty="0" sz="2800" spc="65" b="1">
                <a:solidFill>
                  <a:srgbClr val="FFFFFF"/>
                </a:solidFill>
                <a:latin typeface="Times New Roman"/>
                <a:cs typeface="Times New Roman"/>
              </a:rPr>
              <a:t>She</a:t>
            </a:r>
            <a:r>
              <a:rPr dirty="0" sz="2800" spc="26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70" b="1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dirty="0" sz="2800" spc="30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2800" spc="229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75" b="1">
                <a:solidFill>
                  <a:srgbClr val="FFFFFF"/>
                </a:solidFill>
                <a:latin typeface="Times New Roman"/>
                <a:cs typeface="Times New Roman"/>
              </a:rPr>
              <a:t>reliable</a:t>
            </a:r>
            <a:r>
              <a:rPr dirty="0" sz="2800" spc="27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PA</a:t>
            </a:r>
            <a:r>
              <a:rPr dirty="0" sz="2800" spc="15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105" b="1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dirty="0" sz="2800" spc="3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110" b="1">
                <a:solidFill>
                  <a:srgbClr val="FFFFFF"/>
                </a:solidFill>
                <a:latin typeface="Times New Roman"/>
                <a:cs typeface="Times New Roman"/>
              </a:rPr>
              <a:t>gets</a:t>
            </a:r>
            <a:r>
              <a:rPr dirty="0" sz="2800" spc="29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140" b="1">
                <a:solidFill>
                  <a:srgbClr val="FFFFFF"/>
                </a:solidFill>
                <a:latin typeface="Times New Roman"/>
                <a:cs typeface="Times New Roman"/>
              </a:rPr>
              <a:t>things</a:t>
            </a:r>
            <a:r>
              <a:rPr dirty="0" sz="2800" spc="30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95" b="1">
                <a:solidFill>
                  <a:srgbClr val="FFFFFF"/>
                </a:solidFill>
                <a:latin typeface="Times New Roman"/>
                <a:cs typeface="Times New Roman"/>
              </a:rPr>
              <a:t>done</a:t>
            </a:r>
            <a:r>
              <a:rPr dirty="0" sz="2800" spc="27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80" b="1">
                <a:solidFill>
                  <a:srgbClr val="FFFFFF"/>
                </a:solidFill>
                <a:latin typeface="Times New Roman"/>
                <a:cs typeface="Times New Roman"/>
              </a:rPr>
              <a:t>quickly </a:t>
            </a:r>
            <a:r>
              <a:rPr dirty="0" sz="2800" spc="65" b="1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2800" spc="28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60" b="1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2800" spc="30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2800" spc="2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110" b="1">
                <a:solidFill>
                  <a:srgbClr val="FFFFFF"/>
                </a:solidFill>
                <a:latin typeface="Times New Roman"/>
                <a:cs typeface="Times New Roman"/>
              </a:rPr>
              <a:t>high</a:t>
            </a:r>
            <a:r>
              <a:rPr dirty="0" sz="2800" spc="3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85" b="1">
                <a:solidFill>
                  <a:srgbClr val="FFFFFF"/>
                </a:solidFill>
                <a:latin typeface="Times New Roman"/>
                <a:cs typeface="Times New Roman"/>
              </a:rPr>
              <a:t>standard.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042523" y="8572748"/>
            <a:ext cx="213868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>
                <a:solidFill>
                  <a:srgbClr val="FFFFFF"/>
                </a:solidFill>
                <a:latin typeface="Lucida Sans"/>
                <a:cs typeface="Lucida Sans"/>
              </a:rPr>
              <a:t>LIN</a:t>
            </a:r>
            <a:r>
              <a:rPr dirty="0" sz="1250">
                <a:solidFill>
                  <a:srgbClr val="FFFFFF"/>
                </a:solidFill>
                <a:latin typeface="Lucida Sans"/>
                <a:cs typeface="Lucida Sans"/>
              </a:rPr>
              <a:t>,</a:t>
            </a:r>
            <a:r>
              <a:rPr dirty="0" sz="1250" spc="7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2200" spc="-40">
                <a:solidFill>
                  <a:srgbClr val="FFFFFF"/>
                </a:solidFill>
                <a:latin typeface="Lucida Sans"/>
                <a:cs typeface="Lucida Sans"/>
              </a:rPr>
              <a:t>MARKETING</a:t>
            </a:r>
            <a:endParaRPr sz="2200">
              <a:latin typeface="Lucida Sans"/>
              <a:cs typeface="Lucida Sans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797683"/>
            <a:ext cx="2371723" cy="14893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6018" y="472914"/>
            <a:ext cx="3702685" cy="252285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6840"/>
              </a:lnSpc>
              <a:spcBef>
                <a:spcPts val="95"/>
              </a:spcBef>
            </a:pPr>
            <a:r>
              <a:rPr dirty="0" spc="225"/>
              <a:t>Summary</a:t>
            </a:r>
          </a:p>
          <a:p>
            <a:pPr marL="12700">
              <a:lnSpc>
                <a:spcPts val="5995"/>
              </a:lnSpc>
            </a:pPr>
            <a:r>
              <a:rPr dirty="0" spc="100"/>
              <a:t>of</a:t>
            </a:r>
          </a:p>
          <a:p>
            <a:pPr marL="12700">
              <a:lnSpc>
                <a:spcPts val="6834"/>
              </a:lnSpc>
            </a:pPr>
            <a:r>
              <a:rPr dirty="0" spc="185"/>
              <a:t>Services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7150201" y="1028700"/>
            <a:ext cx="8267700" cy="1647825"/>
          </a:xfrm>
          <a:custGeom>
            <a:avLst/>
            <a:gdLst/>
            <a:ahLst/>
            <a:cxnLst/>
            <a:rect l="l" t="t" r="r" b="b"/>
            <a:pathLst>
              <a:path w="8267700" h="1647825">
                <a:moveTo>
                  <a:pt x="8267700" y="0"/>
                </a:moveTo>
                <a:lnTo>
                  <a:pt x="0" y="0"/>
                </a:lnTo>
                <a:lnTo>
                  <a:pt x="0" y="1647825"/>
                </a:lnTo>
                <a:lnTo>
                  <a:pt x="8267700" y="1647825"/>
                </a:lnTo>
                <a:lnTo>
                  <a:pt x="8267700" y="0"/>
                </a:lnTo>
                <a:close/>
              </a:path>
            </a:pathLst>
          </a:custGeom>
          <a:solidFill>
            <a:srgbClr val="DA93E0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1274526" y="989817"/>
            <a:ext cx="4143375" cy="14382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007110" marR="1369060">
              <a:lnSpc>
                <a:spcPct val="121900"/>
              </a:lnSpc>
              <a:spcBef>
                <a:spcPts val="105"/>
              </a:spcBef>
            </a:pPr>
            <a:r>
              <a:rPr dirty="0" sz="1900" spc="-35">
                <a:latin typeface="Arial"/>
                <a:cs typeface="Arial"/>
              </a:rPr>
              <a:t>Email</a:t>
            </a:r>
            <a:r>
              <a:rPr dirty="0" sz="1900" spc="-100">
                <a:latin typeface="Arial"/>
                <a:cs typeface="Arial"/>
              </a:rPr>
              <a:t> </a:t>
            </a:r>
            <a:r>
              <a:rPr dirty="0" sz="1900" spc="-20">
                <a:latin typeface="Lucida Sans"/>
                <a:cs typeface="Lucida Sans"/>
              </a:rPr>
              <a:t>&amp;</a:t>
            </a:r>
            <a:r>
              <a:rPr dirty="0" sz="1900" spc="-135">
                <a:latin typeface="Lucida Sans"/>
                <a:cs typeface="Lucida Sans"/>
              </a:rPr>
              <a:t> </a:t>
            </a:r>
            <a:r>
              <a:rPr dirty="0" sz="1900" spc="-20">
                <a:latin typeface="Arial"/>
                <a:cs typeface="Arial"/>
              </a:rPr>
              <a:t>Diary </a:t>
            </a:r>
            <a:r>
              <a:rPr dirty="0" sz="1900" spc="-10">
                <a:latin typeface="Arial"/>
                <a:cs typeface="Arial"/>
              </a:rPr>
              <a:t>Management</a:t>
            </a:r>
            <a:r>
              <a:rPr dirty="0" sz="1900" spc="-10">
                <a:latin typeface="Lucida Sans"/>
                <a:cs typeface="Lucida Sans"/>
              </a:rPr>
              <a:t>. </a:t>
            </a:r>
            <a:r>
              <a:rPr dirty="0" sz="1900" spc="-70">
                <a:latin typeface="Arial"/>
                <a:cs typeface="Arial"/>
              </a:rPr>
              <a:t>Record</a:t>
            </a:r>
            <a:r>
              <a:rPr dirty="0" sz="1900" spc="-40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Keeping</a:t>
            </a:r>
            <a:r>
              <a:rPr dirty="0" sz="1900" spc="-10">
                <a:latin typeface="Lucida Sans"/>
                <a:cs typeface="Lucida Sans"/>
              </a:rPr>
              <a:t>. </a:t>
            </a:r>
            <a:r>
              <a:rPr dirty="0" sz="1900" spc="-35">
                <a:latin typeface="Arial"/>
                <a:cs typeface="Arial"/>
              </a:rPr>
              <a:t>Updating</a:t>
            </a:r>
            <a:r>
              <a:rPr dirty="0" sz="1900" spc="-4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of</a:t>
            </a:r>
            <a:r>
              <a:rPr dirty="0" sz="1900" spc="-50">
                <a:latin typeface="Arial"/>
                <a:cs typeface="Arial"/>
              </a:rPr>
              <a:t> </a:t>
            </a:r>
            <a:r>
              <a:rPr dirty="0" sz="1900" spc="-150">
                <a:latin typeface="Arial"/>
                <a:cs typeface="Arial"/>
              </a:rPr>
              <a:t>CRM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150201" y="1028700"/>
            <a:ext cx="4124325" cy="1647825"/>
          </a:xfrm>
          <a:prstGeom prst="rect">
            <a:avLst/>
          </a:prstGeom>
          <a:solidFill>
            <a:srgbClr val="9F53A6"/>
          </a:solidFill>
        </p:spPr>
        <p:txBody>
          <a:bodyPr wrap="square" lIns="0" tIns="7429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85"/>
              </a:spcBef>
            </a:pPr>
            <a:endParaRPr sz="2750">
              <a:latin typeface="Times New Roman"/>
              <a:cs typeface="Times New Roman"/>
            </a:endParaRPr>
          </a:p>
          <a:p>
            <a:pPr marL="885190" marR="1087755">
              <a:lnSpc>
                <a:spcPct val="100000"/>
              </a:lnSpc>
            </a:pPr>
            <a:r>
              <a:rPr dirty="0" sz="2750" spc="-10">
                <a:solidFill>
                  <a:srgbClr val="FFFFFF"/>
                </a:solidFill>
                <a:latin typeface="Arial"/>
                <a:cs typeface="Arial"/>
              </a:rPr>
              <a:t>EXECUTIVE </a:t>
            </a:r>
            <a:r>
              <a:rPr dirty="0" sz="2750" spc="-65">
                <a:solidFill>
                  <a:srgbClr val="FFFFFF"/>
                </a:solidFill>
                <a:latin typeface="Arial"/>
                <a:cs typeface="Arial"/>
              </a:rPr>
              <a:t>ASSISTANCE</a:t>
            </a:r>
            <a:endParaRPr sz="275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11266847" y="972205"/>
            <a:ext cx="4151629" cy="3321050"/>
            <a:chOff x="11266847" y="972205"/>
            <a:chExt cx="4151629" cy="3321050"/>
          </a:xfrm>
        </p:grpSpPr>
        <p:sp>
          <p:nvSpPr>
            <p:cNvPr id="7" name="object 7" descr=""/>
            <p:cNvSpPr/>
            <p:nvPr/>
          </p:nvSpPr>
          <p:spPr>
            <a:xfrm>
              <a:off x="11266847" y="972205"/>
              <a:ext cx="823594" cy="1644650"/>
            </a:xfrm>
            <a:custGeom>
              <a:avLst/>
              <a:gdLst/>
              <a:ahLst/>
              <a:cxnLst/>
              <a:rect l="l" t="t" r="r" b="b"/>
              <a:pathLst>
                <a:path w="823595" h="1644650">
                  <a:moveTo>
                    <a:pt x="0" y="0"/>
                  </a:moveTo>
                  <a:lnTo>
                    <a:pt x="1651" y="1644573"/>
                  </a:lnTo>
                  <a:lnTo>
                    <a:pt x="823112" y="823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53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1274526" y="2645270"/>
              <a:ext cx="4143375" cy="1647825"/>
            </a:xfrm>
            <a:custGeom>
              <a:avLst/>
              <a:gdLst/>
              <a:ahLst/>
              <a:cxnLst/>
              <a:rect l="l" t="t" r="r" b="b"/>
              <a:pathLst>
                <a:path w="4143375" h="1647825">
                  <a:moveTo>
                    <a:pt x="4143375" y="0"/>
                  </a:moveTo>
                  <a:lnTo>
                    <a:pt x="0" y="0"/>
                  </a:lnTo>
                  <a:lnTo>
                    <a:pt x="0" y="1647825"/>
                  </a:lnTo>
                  <a:lnTo>
                    <a:pt x="4143375" y="1647825"/>
                  </a:lnTo>
                  <a:lnTo>
                    <a:pt x="4143375" y="0"/>
                  </a:lnTo>
                  <a:close/>
                </a:path>
              </a:pathLst>
            </a:custGeom>
            <a:solidFill>
              <a:srgbClr val="DA93E0">
                <a:alpha val="29803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11274526" y="2728912"/>
            <a:ext cx="4143375" cy="1019175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007110">
              <a:lnSpc>
                <a:spcPct val="100000"/>
              </a:lnSpc>
              <a:spcBef>
                <a:spcPts val="340"/>
              </a:spcBef>
            </a:pPr>
            <a:r>
              <a:rPr dirty="0" sz="1900" spc="-10">
                <a:latin typeface="Arial"/>
                <a:cs typeface="Arial"/>
              </a:rPr>
              <a:t>Bookkeeping</a:t>
            </a:r>
            <a:r>
              <a:rPr dirty="0" sz="1900" spc="-10">
                <a:latin typeface="Lucida Sans"/>
                <a:cs typeface="Lucida Sans"/>
              </a:rPr>
              <a:t>.</a:t>
            </a:r>
            <a:endParaRPr sz="1900">
              <a:latin typeface="Lucida Sans"/>
              <a:cs typeface="Lucida Sans"/>
            </a:endParaRPr>
          </a:p>
          <a:p>
            <a:pPr marL="1007110">
              <a:lnSpc>
                <a:spcPct val="100000"/>
              </a:lnSpc>
              <a:spcBef>
                <a:spcPts val="240"/>
              </a:spcBef>
            </a:pPr>
            <a:r>
              <a:rPr dirty="0" sz="1900" spc="-105">
                <a:latin typeface="Arial"/>
                <a:cs typeface="Arial"/>
              </a:rPr>
              <a:t>Sales</a:t>
            </a:r>
            <a:r>
              <a:rPr dirty="0" sz="1900" spc="-140">
                <a:latin typeface="Arial"/>
                <a:cs typeface="Arial"/>
              </a:rPr>
              <a:t> </a:t>
            </a:r>
            <a:r>
              <a:rPr dirty="0" sz="1900">
                <a:latin typeface="Lucida Sans"/>
                <a:cs typeface="Lucida Sans"/>
              </a:rPr>
              <a:t>&amp;</a:t>
            </a:r>
            <a:r>
              <a:rPr dirty="0" sz="1900" spc="-80">
                <a:latin typeface="Lucida Sans"/>
                <a:cs typeface="Lucida Sans"/>
              </a:rPr>
              <a:t> </a:t>
            </a:r>
            <a:r>
              <a:rPr dirty="0" sz="1900" spc="-85">
                <a:latin typeface="Arial"/>
                <a:cs typeface="Arial"/>
              </a:rPr>
              <a:t>Purchase</a:t>
            </a:r>
            <a:r>
              <a:rPr dirty="0" sz="1900" spc="-70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Ledger</a:t>
            </a:r>
            <a:r>
              <a:rPr dirty="0" sz="1900" spc="-10">
                <a:latin typeface="Lucida Sans"/>
                <a:cs typeface="Lucida Sans"/>
              </a:rPr>
              <a:t>.</a:t>
            </a:r>
            <a:endParaRPr sz="1900">
              <a:latin typeface="Lucida Sans"/>
              <a:cs typeface="Lucida Sans"/>
            </a:endParaRPr>
          </a:p>
          <a:p>
            <a:pPr marL="1007110">
              <a:lnSpc>
                <a:spcPct val="100000"/>
              </a:lnSpc>
              <a:spcBef>
                <a:spcPts val="500"/>
              </a:spcBef>
            </a:pPr>
            <a:r>
              <a:rPr dirty="0" sz="1900">
                <a:latin typeface="Arial"/>
                <a:cs typeface="Arial"/>
              </a:rPr>
              <a:t>Credit</a:t>
            </a:r>
            <a:r>
              <a:rPr dirty="0" sz="1900" spc="-55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Control</a:t>
            </a:r>
            <a:r>
              <a:rPr dirty="0" sz="1900" spc="-10">
                <a:latin typeface="Lucida Sans"/>
                <a:cs typeface="Lucida Sans"/>
              </a:rPr>
              <a:t>.</a:t>
            </a:r>
            <a:endParaRPr sz="1900">
              <a:latin typeface="Lucida Sans"/>
              <a:cs typeface="Lucida Sans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11266847" y="2645448"/>
            <a:ext cx="4151629" cy="3321050"/>
            <a:chOff x="11266847" y="2645448"/>
            <a:chExt cx="4151629" cy="3321050"/>
          </a:xfrm>
        </p:grpSpPr>
        <p:sp>
          <p:nvSpPr>
            <p:cNvPr id="11" name="object 11" descr=""/>
            <p:cNvSpPr/>
            <p:nvPr/>
          </p:nvSpPr>
          <p:spPr>
            <a:xfrm>
              <a:off x="11266847" y="2645448"/>
              <a:ext cx="823594" cy="1644650"/>
            </a:xfrm>
            <a:custGeom>
              <a:avLst/>
              <a:gdLst/>
              <a:ahLst/>
              <a:cxnLst/>
              <a:rect l="l" t="t" r="r" b="b"/>
              <a:pathLst>
                <a:path w="823595" h="1644650">
                  <a:moveTo>
                    <a:pt x="0" y="0"/>
                  </a:moveTo>
                  <a:lnTo>
                    <a:pt x="1651" y="1644573"/>
                  </a:lnTo>
                  <a:lnTo>
                    <a:pt x="823112" y="823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29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1274526" y="4318495"/>
              <a:ext cx="4143375" cy="1647825"/>
            </a:xfrm>
            <a:custGeom>
              <a:avLst/>
              <a:gdLst/>
              <a:ahLst/>
              <a:cxnLst/>
              <a:rect l="l" t="t" r="r" b="b"/>
              <a:pathLst>
                <a:path w="4143375" h="1647825">
                  <a:moveTo>
                    <a:pt x="4143375" y="0"/>
                  </a:moveTo>
                  <a:lnTo>
                    <a:pt x="0" y="0"/>
                  </a:lnTo>
                  <a:lnTo>
                    <a:pt x="0" y="1647825"/>
                  </a:lnTo>
                  <a:lnTo>
                    <a:pt x="4143375" y="1647825"/>
                  </a:lnTo>
                  <a:lnTo>
                    <a:pt x="4143375" y="0"/>
                  </a:lnTo>
                  <a:close/>
                </a:path>
              </a:pathLst>
            </a:custGeom>
            <a:solidFill>
              <a:srgbClr val="DA93E0">
                <a:alpha val="29803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11274526" y="4507749"/>
            <a:ext cx="4143375" cy="1118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01725" marR="1360170">
              <a:lnSpc>
                <a:spcPct val="122100"/>
              </a:lnSpc>
              <a:spcBef>
                <a:spcPts val="100"/>
              </a:spcBef>
            </a:pPr>
            <a:r>
              <a:rPr dirty="0" sz="1900" spc="-90">
                <a:latin typeface="Arial"/>
                <a:cs typeface="Arial"/>
              </a:rPr>
              <a:t>Process</a:t>
            </a:r>
            <a:r>
              <a:rPr dirty="0" sz="1900" spc="-65">
                <a:latin typeface="Arial"/>
                <a:cs typeface="Arial"/>
              </a:rPr>
              <a:t> </a:t>
            </a:r>
            <a:r>
              <a:rPr dirty="0" sz="1900" spc="-20">
                <a:latin typeface="Arial"/>
                <a:cs typeface="Arial"/>
              </a:rPr>
              <a:t>Writing</a:t>
            </a:r>
            <a:r>
              <a:rPr dirty="0" sz="1900" spc="-20">
                <a:latin typeface="Lucida Sans"/>
                <a:cs typeface="Lucida Sans"/>
              </a:rPr>
              <a:t>. </a:t>
            </a:r>
            <a:r>
              <a:rPr dirty="0" sz="1900" spc="-10">
                <a:latin typeface="Arial"/>
                <a:cs typeface="Arial"/>
              </a:rPr>
              <a:t>Filing</a:t>
            </a:r>
            <a:r>
              <a:rPr dirty="0" sz="1900" spc="-10">
                <a:latin typeface="Lucida Sans"/>
                <a:cs typeface="Lucida Sans"/>
              </a:rPr>
              <a:t>.</a:t>
            </a:r>
            <a:endParaRPr sz="1900">
              <a:latin typeface="Lucida Sans"/>
              <a:cs typeface="Lucida Sans"/>
            </a:endParaRPr>
          </a:p>
          <a:p>
            <a:pPr marL="1101725">
              <a:lnSpc>
                <a:spcPct val="100000"/>
              </a:lnSpc>
              <a:spcBef>
                <a:spcPts val="755"/>
              </a:spcBef>
            </a:pPr>
            <a:r>
              <a:rPr dirty="0" sz="1900" spc="-10">
                <a:latin typeface="Arial"/>
                <a:cs typeface="Arial"/>
              </a:rPr>
              <a:t>Archiving</a:t>
            </a:r>
            <a:r>
              <a:rPr dirty="0" sz="1900" spc="-10">
                <a:latin typeface="Lucida Sans"/>
                <a:cs typeface="Lucida Sans"/>
              </a:rPr>
              <a:t>.</a:t>
            </a:r>
            <a:endParaRPr sz="1900">
              <a:latin typeface="Lucida Sans"/>
              <a:cs typeface="Lucida Sans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11266847" y="4318689"/>
            <a:ext cx="4151629" cy="3321050"/>
            <a:chOff x="11266847" y="4318689"/>
            <a:chExt cx="4151629" cy="3321050"/>
          </a:xfrm>
        </p:grpSpPr>
        <p:sp>
          <p:nvSpPr>
            <p:cNvPr id="15" name="object 15" descr=""/>
            <p:cNvSpPr/>
            <p:nvPr/>
          </p:nvSpPr>
          <p:spPr>
            <a:xfrm>
              <a:off x="11266847" y="4318689"/>
              <a:ext cx="823594" cy="1644650"/>
            </a:xfrm>
            <a:custGeom>
              <a:avLst/>
              <a:gdLst/>
              <a:ahLst/>
              <a:cxnLst/>
              <a:rect l="l" t="t" r="r" b="b"/>
              <a:pathLst>
                <a:path w="823595" h="1644650">
                  <a:moveTo>
                    <a:pt x="0" y="0"/>
                  </a:moveTo>
                  <a:lnTo>
                    <a:pt x="1651" y="1644573"/>
                  </a:lnTo>
                  <a:lnTo>
                    <a:pt x="823112" y="823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53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1274526" y="5991745"/>
              <a:ext cx="4143375" cy="1647825"/>
            </a:xfrm>
            <a:custGeom>
              <a:avLst/>
              <a:gdLst/>
              <a:ahLst/>
              <a:cxnLst/>
              <a:rect l="l" t="t" r="r" b="b"/>
              <a:pathLst>
                <a:path w="4143375" h="1647825">
                  <a:moveTo>
                    <a:pt x="4143375" y="0"/>
                  </a:moveTo>
                  <a:lnTo>
                    <a:pt x="0" y="0"/>
                  </a:lnTo>
                  <a:lnTo>
                    <a:pt x="0" y="1647825"/>
                  </a:lnTo>
                  <a:lnTo>
                    <a:pt x="4143375" y="1647825"/>
                  </a:lnTo>
                  <a:lnTo>
                    <a:pt x="4143375" y="0"/>
                  </a:lnTo>
                  <a:close/>
                </a:path>
              </a:pathLst>
            </a:custGeom>
            <a:solidFill>
              <a:srgbClr val="DA93E0">
                <a:alpha val="29803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11274526" y="6009542"/>
            <a:ext cx="4143375" cy="1118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01725" marR="845185">
              <a:lnSpc>
                <a:spcPct val="122100"/>
              </a:lnSpc>
              <a:spcBef>
                <a:spcPts val="100"/>
              </a:spcBef>
            </a:pPr>
            <a:r>
              <a:rPr dirty="0" sz="1900" spc="-25">
                <a:latin typeface="Arial"/>
                <a:cs typeface="Arial"/>
              </a:rPr>
              <a:t>Project</a:t>
            </a:r>
            <a:r>
              <a:rPr dirty="0" sz="1900" spc="-65">
                <a:latin typeface="Arial"/>
                <a:cs typeface="Arial"/>
              </a:rPr>
              <a:t> </a:t>
            </a:r>
            <a:r>
              <a:rPr dirty="0" sz="1900" spc="-75">
                <a:latin typeface="Arial"/>
                <a:cs typeface="Arial"/>
              </a:rPr>
              <a:t>Management</a:t>
            </a:r>
            <a:r>
              <a:rPr dirty="0" sz="1900" spc="-75">
                <a:latin typeface="Lucida Sans"/>
                <a:cs typeface="Lucida Sans"/>
              </a:rPr>
              <a:t>. </a:t>
            </a:r>
            <a:r>
              <a:rPr dirty="0" sz="1900" spc="-55">
                <a:latin typeface="Arial"/>
                <a:cs typeface="Arial"/>
              </a:rPr>
              <a:t>Data</a:t>
            </a:r>
            <a:r>
              <a:rPr dirty="0" sz="1900" spc="-70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Entry</a:t>
            </a:r>
            <a:r>
              <a:rPr dirty="0" sz="1900" spc="-10">
                <a:latin typeface="Lucida Sans"/>
                <a:cs typeface="Lucida Sans"/>
              </a:rPr>
              <a:t>.</a:t>
            </a:r>
            <a:endParaRPr sz="1900">
              <a:latin typeface="Lucida Sans"/>
              <a:cs typeface="Lucida Sans"/>
            </a:endParaRPr>
          </a:p>
          <a:p>
            <a:pPr marL="1101725">
              <a:lnSpc>
                <a:spcPct val="100000"/>
              </a:lnSpc>
              <a:spcBef>
                <a:spcPts val="755"/>
              </a:spcBef>
            </a:pPr>
            <a:r>
              <a:rPr dirty="0" sz="1900" spc="-90">
                <a:latin typeface="Arial"/>
                <a:cs typeface="Arial"/>
              </a:rPr>
              <a:t>Process</a:t>
            </a:r>
            <a:r>
              <a:rPr dirty="0" sz="1900" spc="-65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Writing</a:t>
            </a:r>
            <a:r>
              <a:rPr dirty="0" sz="1900" spc="-10">
                <a:latin typeface="Lucida Sans"/>
                <a:cs typeface="Lucida Sans"/>
              </a:rPr>
              <a:t>.</a:t>
            </a:r>
            <a:endParaRPr sz="1900">
              <a:latin typeface="Lucida Sans"/>
              <a:cs typeface="Lucida Sans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11266847" y="5991931"/>
            <a:ext cx="4151629" cy="3326129"/>
            <a:chOff x="11266847" y="5991931"/>
            <a:chExt cx="4151629" cy="3326129"/>
          </a:xfrm>
        </p:grpSpPr>
        <p:sp>
          <p:nvSpPr>
            <p:cNvPr id="19" name="object 19" descr=""/>
            <p:cNvSpPr/>
            <p:nvPr/>
          </p:nvSpPr>
          <p:spPr>
            <a:xfrm>
              <a:off x="11266847" y="5991931"/>
              <a:ext cx="823594" cy="1644650"/>
            </a:xfrm>
            <a:custGeom>
              <a:avLst/>
              <a:gdLst/>
              <a:ahLst/>
              <a:cxnLst/>
              <a:rect l="l" t="t" r="r" b="b"/>
              <a:pathLst>
                <a:path w="823595" h="1644650">
                  <a:moveTo>
                    <a:pt x="0" y="0"/>
                  </a:moveTo>
                  <a:lnTo>
                    <a:pt x="1651" y="1644573"/>
                  </a:lnTo>
                  <a:lnTo>
                    <a:pt x="823112" y="823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29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1274526" y="7670076"/>
              <a:ext cx="4143375" cy="1647825"/>
            </a:xfrm>
            <a:custGeom>
              <a:avLst/>
              <a:gdLst/>
              <a:ahLst/>
              <a:cxnLst/>
              <a:rect l="l" t="t" r="r" b="b"/>
              <a:pathLst>
                <a:path w="4143375" h="1647825">
                  <a:moveTo>
                    <a:pt x="4143375" y="0"/>
                  </a:moveTo>
                  <a:lnTo>
                    <a:pt x="0" y="0"/>
                  </a:lnTo>
                  <a:lnTo>
                    <a:pt x="0" y="1647825"/>
                  </a:lnTo>
                  <a:lnTo>
                    <a:pt x="4143375" y="1647825"/>
                  </a:lnTo>
                  <a:lnTo>
                    <a:pt x="4143375" y="0"/>
                  </a:lnTo>
                  <a:close/>
                </a:path>
              </a:pathLst>
            </a:custGeom>
            <a:solidFill>
              <a:srgbClr val="DA93E0">
                <a:alpha val="29803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11274526" y="7518465"/>
            <a:ext cx="4143375" cy="1118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01725" marR="332740">
              <a:lnSpc>
                <a:spcPct val="122100"/>
              </a:lnSpc>
              <a:spcBef>
                <a:spcPts val="100"/>
              </a:spcBef>
            </a:pPr>
            <a:r>
              <a:rPr dirty="0" sz="1900" spc="-70">
                <a:latin typeface="Arial"/>
                <a:cs typeface="Arial"/>
              </a:rPr>
              <a:t>Venue</a:t>
            </a:r>
            <a:r>
              <a:rPr dirty="0" sz="1900" spc="-100">
                <a:latin typeface="Arial"/>
                <a:cs typeface="Arial"/>
              </a:rPr>
              <a:t> </a:t>
            </a:r>
            <a:r>
              <a:rPr dirty="0" sz="1900" spc="-50">
                <a:latin typeface="Arial"/>
                <a:cs typeface="Arial"/>
              </a:rPr>
              <a:t>Sourcing</a:t>
            </a:r>
            <a:r>
              <a:rPr dirty="0" sz="1900" spc="-85">
                <a:latin typeface="Arial"/>
                <a:cs typeface="Arial"/>
              </a:rPr>
              <a:t> </a:t>
            </a:r>
            <a:r>
              <a:rPr dirty="0" sz="1900">
                <a:latin typeface="Lucida Sans"/>
                <a:cs typeface="Lucida Sans"/>
              </a:rPr>
              <a:t>&amp;</a:t>
            </a:r>
            <a:r>
              <a:rPr dirty="0" sz="1900" spc="-130">
                <a:latin typeface="Lucida Sans"/>
                <a:cs typeface="Lucida Sans"/>
              </a:rPr>
              <a:t> </a:t>
            </a:r>
            <a:r>
              <a:rPr dirty="0" sz="1900" spc="-55">
                <a:latin typeface="Arial"/>
                <a:cs typeface="Arial"/>
              </a:rPr>
              <a:t>Liaison</a:t>
            </a:r>
            <a:r>
              <a:rPr dirty="0" sz="1900" spc="-55">
                <a:latin typeface="Lucida Sans"/>
                <a:cs typeface="Lucida Sans"/>
              </a:rPr>
              <a:t>. </a:t>
            </a:r>
            <a:r>
              <a:rPr dirty="0" sz="1900" spc="-45">
                <a:latin typeface="Arial"/>
                <a:cs typeface="Arial"/>
              </a:rPr>
              <a:t>Booking</a:t>
            </a:r>
            <a:r>
              <a:rPr dirty="0" sz="1900" spc="-85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suppliers</a:t>
            </a:r>
            <a:r>
              <a:rPr dirty="0" sz="1900" spc="-10">
                <a:latin typeface="Lucida Sans"/>
                <a:cs typeface="Lucida Sans"/>
              </a:rPr>
              <a:t>.</a:t>
            </a:r>
            <a:endParaRPr sz="1900">
              <a:latin typeface="Lucida Sans"/>
              <a:cs typeface="Lucida Sans"/>
            </a:endParaRPr>
          </a:p>
          <a:p>
            <a:pPr marL="1101725">
              <a:lnSpc>
                <a:spcPct val="100000"/>
              </a:lnSpc>
              <a:spcBef>
                <a:spcPts val="755"/>
              </a:spcBef>
            </a:pPr>
            <a:r>
              <a:rPr dirty="0" sz="1900" spc="-175">
                <a:latin typeface="Arial"/>
                <a:cs typeface="Arial"/>
              </a:rPr>
              <a:t>RSVP</a:t>
            </a:r>
            <a:r>
              <a:rPr dirty="0" sz="1900" spc="-140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Management</a:t>
            </a:r>
            <a:r>
              <a:rPr dirty="0" sz="1900" spc="-10">
                <a:latin typeface="Lucida Sans"/>
                <a:cs typeface="Lucida Sans"/>
              </a:rPr>
              <a:t>.</a:t>
            </a:r>
            <a:endParaRPr sz="1900">
              <a:latin typeface="Lucida Sans"/>
              <a:cs typeface="Lucida Sans"/>
            </a:endParaRPr>
          </a:p>
        </p:txBody>
      </p:sp>
      <p:sp>
        <p:nvSpPr>
          <p:cNvPr id="22" name="object 22" descr=""/>
          <p:cNvSpPr/>
          <p:nvPr/>
        </p:nvSpPr>
        <p:spPr>
          <a:xfrm>
            <a:off x="11266847" y="7670262"/>
            <a:ext cx="823594" cy="1644650"/>
          </a:xfrm>
          <a:custGeom>
            <a:avLst/>
            <a:gdLst/>
            <a:ahLst/>
            <a:cxnLst/>
            <a:rect l="l" t="t" r="r" b="b"/>
            <a:pathLst>
              <a:path w="823595" h="1644650">
                <a:moveTo>
                  <a:pt x="0" y="0"/>
                </a:moveTo>
                <a:lnTo>
                  <a:pt x="1651" y="1644573"/>
                </a:lnTo>
                <a:lnTo>
                  <a:pt x="823112" y="823112"/>
                </a:lnTo>
                <a:lnTo>
                  <a:pt x="0" y="0"/>
                </a:lnTo>
                <a:close/>
              </a:path>
            </a:pathLst>
          </a:custGeom>
          <a:solidFill>
            <a:srgbClr val="9F53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 txBox="1"/>
          <p:nvPr/>
        </p:nvSpPr>
        <p:spPr>
          <a:xfrm>
            <a:off x="7150201" y="2645270"/>
            <a:ext cx="4124325" cy="1647825"/>
          </a:xfrm>
          <a:prstGeom prst="rect">
            <a:avLst/>
          </a:prstGeom>
          <a:solidFill>
            <a:srgbClr val="482991"/>
          </a:solidFill>
        </p:spPr>
        <p:txBody>
          <a:bodyPr wrap="square" lIns="0" tIns="143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30"/>
              </a:spcBef>
            </a:pPr>
            <a:endParaRPr sz="2750">
              <a:latin typeface="Times New Roman"/>
              <a:cs typeface="Times New Roman"/>
            </a:endParaRPr>
          </a:p>
          <a:p>
            <a:pPr marL="880744">
              <a:lnSpc>
                <a:spcPct val="100000"/>
              </a:lnSpc>
            </a:pPr>
            <a:r>
              <a:rPr dirty="0" sz="2750" spc="-10">
                <a:solidFill>
                  <a:srgbClr val="FFFFFF"/>
                </a:solidFill>
                <a:latin typeface="Arial"/>
                <a:cs typeface="Arial"/>
              </a:rPr>
              <a:t>FINANCE</a:t>
            </a:r>
            <a:endParaRPr sz="275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7150201" y="4318508"/>
            <a:ext cx="4124325" cy="1647825"/>
          </a:xfrm>
          <a:prstGeom prst="rect">
            <a:avLst/>
          </a:prstGeom>
          <a:solidFill>
            <a:srgbClr val="9F53A6"/>
          </a:solidFill>
        </p:spPr>
        <p:txBody>
          <a:bodyPr wrap="square" lIns="0" tIns="2019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90"/>
              </a:spcBef>
            </a:pPr>
            <a:endParaRPr sz="2750">
              <a:latin typeface="Times New Roman"/>
              <a:cs typeface="Times New Roman"/>
            </a:endParaRPr>
          </a:p>
          <a:p>
            <a:pPr marL="697865">
              <a:lnSpc>
                <a:spcPct val="100000"/>
              </a:lnSpc>
            </a:pPr>
            <a:r>
              <a:rPr dirty="0" sz="2750" spc="-10">
                <a:solidFill>
                  <a:srgbClr val="FFFFFF"/>
                </a:solidFill>
                <a:latin typeface="Arial"/>
                <a:cs typeface="Arial"/>
              </a:rPr>
              <a:t>COMPLIANCE</a:t>
            </a:r>
            <a:endParaRPr sz="275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7150201" y="5991745"/>
            <a:ext cx="4124325" cy="1647825"/>
          </a:xfrm>
          <a:prstGeom prst="rect">
            <a:avLst/>
          </a:prstGeom>
          <a:solidFill>
            <a:srgbClr val="482991"/>
          </a:solidFill>
        </p:spPr>
        <p:txBody>
          <a:bodyPr wrap="square" lIns="0" tIns="2184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720"/>
              </a:spcBef>
            </a:pPr>
            <a:endParaRPr sz="2750">
              <a:latin typeface="Times New Roman"/>
              <a:cs typeface="Times New Roman"/>
            </a:endParaRPr>
          </a:p>
          <a:p>
            <a:pPr marL="885190">
              <a:lnSpc>
                <a:spcPct val="100000"/>
              </a:lnSpc>
            </a:pPr>
            <a:r>
              <a:rPr dirty="0" sz="2750" spc="-10">
                <a:solidFill>
                  <a:srgbClr val="FFFFFF"/>
                </a:solidFill>
                <a:latin typeface="Arial"/>
                <a:cs typeface="Arial"/>
              </a:rPr>
              <a:t>EFFICIENCY</a:t>
            </a:r>
            <a:endParaRPr sz="275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7150201" y="7670076"/>
            <a:ext cx="4124325" cy="1647825"/>
          </a:xfrm>
          <a:prstGeom prst="rect">
            <a:avLst/>
          </a:prstGeom>
          <a:solidFill>
            <a:srgbClr val="9F53A6"/>
          </a:solidFill>
        </p:spPr>
        <p:txBody>
          <a:bodyPr wrap="square" lIns="0" tIns="2184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720"/>
              </a:spcBef>
            </a:pPr>
            <a:endParaRPr sz="2750">
              <a:latin typeface="Times New Roman"/>
              <a:cs typeface="Times New Roman"/>
            </a:endParaRPr>
          </a:p>
          <a:p>
            <a:pPr marL="885190">
              <a:lnSpc>
                <a:spcPct val="100000"/>
              </a:lnSpc>
            </a:pPr>
            <a:r>
              <a:rPr dirty="0" sz="2750" spc="-10">
                <a:solidFill>
                  <a:srgbClr val="FFFFFF"/>
                </a:solidFill>
                <a:latin typeface="Arial"/>
                <a:cs typeface="Arial"/>
              </a:rPr>
              <a:t>EVENTS</a:t>
            </a:r>
            <a:endParaRPr sz="275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724902" y="3277542"/>
            <a:ext cx="5927725" cy="2121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635">
              <a:lnSpc>
                <a:spcPct val="125000"/>
              </a:lnSpc>
              <a:spcBef>
                <a:spcPts val="100"/>
              </a:spcBef>
            </a:pPr>
            <a:r>
              <a:rPr dirty="0" sz="2200" spc="-50">
                <a:latin typeface="Arial"/>
                <a:cs typeface="Arial"/>
              </a:rPr>
              <a:t>Ask</a:t>
            </a:r>
            <a:r>
              <a:rPr dirty="0" sz="2200" spc="-114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Avril</a:t>
            </a:r>
            <a:r>
              <a:rPr dirty="0" sz="2200" spc="-130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can</a:t>
            </a:r>
            <a:r>
              <a:rPr dirty="0" sz="2200" spc="-114">
                <a:latin typeface="Arial"/>
                <a:cs typeface="Arial"/>
              </a:rPr>
              <a:t> save</a:t>
            </a:r>
            <a:r>
              <a:rPr dirty="0" sz="2200" spc="-1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you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two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of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your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most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precious </a:t>
            </a:r>
            <a:r>
              <a:rPr dirty="0" sz="2200" spc="-55">
                <a:latin typeface="Arial"/>
                <a:cs typeface="Arial"/>
              </a:rPr>
              <a:t>resources</a:t>
            </a:r>
            <a:r>
              <a:rPr dirty="0" sz="2200" spc="-55">
                <a:latin typeface="Lucida Sans"/>
                <a:cs typeface="Lucida Sans"/>
              </a:rPr>
              <a:t>:</a:t>
            </a:r>
            <a:r>
              <a:rPr dirty="0" sz="2200" spc="-135">
                <a:latin typeface="Lucida Sans"/>
                <a:cs typeface="Lucida Sans"/>
              </a:rPr>
              <a:t> </a:t>
            </a:r>
            <a:r>
              <a:rPr dirty="0" sz="2200">
                <a:latin typeface="Arial"/>
                <a:cs typeface="Arial"/>
              </a:rPr>
              <a:t>time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and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 spc="-50">
                <a:latin typeface="Arial"/>
                <a:cs typeface="Arial"/>
              </a:rPr>
              <a:t>money</a:t>
            </a:r>
            <a:r>
              <a:rPr dirty="0" sz="2200" spc="-50">
                <a:latin typeface="Lucida Sans"/>
                <a:cs typeface="Lucida Sans"/>
              </a:rPr>
              <a:t>.</a:t>
            </a:r>
            <a:r>
              <a:rPr dirty="0" sz="2200" spc="-155">
                <a:latin typeface="Lucida Sans"/>
                <a:cs typeface="Lucida Sans"/>
              </a:rPr>
              <a:t> </a:t>
            </a:r>
            <a:r>
              <a:rPr dirty="0" sz="2200" spc="-65">
                <a:latin typeface="Arial"/>
                <a:cs typeface="Arial"/>
              </a:rPr>
              <a:t>As</a:t>
            </a:r>
            <a:r>
              <a:rPr dirty="0" sz="2200" spc="-1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 spc="-90">
                <a:latin typeface="Arial"/>
                <a:cs typeface="Arial"/>
              </a:rPr>
              <a:t>business</a:t>
            </a:r>
            <a:r>
              <a:rPr dirty="0" sz="2200" spc="-17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owner </a:t>
            </a:r>
            <a:r>
              <a:rPr dirty="0" sz="2200">
                <a:latin typeface="Arial"/>
                <a:cs typeface="Arial"/>
              </a:rPr>
              <a:t>you</a:t>
            </a:r>
            <a:r>
              <a:rPr dirty="0" sz="2200" spc="-130">
                <a:latin typeface="Arial"/>
                <a:cs typeface="Arial"/>
              </a:rPr>
              <a:t> </a:t>
            </a:r>
            <a:r>
              <a:rPr dirty="0" sz="2200" spc="-30">
                <a:latin typeface="Arial"/>
                <a:cs typeface="Arial"/>
              </a:rPr>
              <a:t>should</a:t>
            </a:r>
            <a:r>
              <a:rPr dirty="0" sz="2200" spc="-12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be</a:t>
            </a:r>
            <a:r>
              <a:rPr dirty="0" sz="2200" spc="-114">
                <a:latin typeface="Arial"/>
                <a:cs typeface="Arial"/>
              </a:rPr>
              <a:t> </a:t>
            </a:r>
            <a:r>
              <a:rPr dirty="0" sz="2200" spc="-45">
                <a:latin typeface="Arial"/>
                <a:cs typeface="Arial"/>
              </a:rPr>
              <a:t>focused</a:t>
            </a:r>
            <a:r>
              <a:rPr dirty="0" sz="2200" spc="-13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on</a:t>
            </a:r>
            <a:r>
              <a:rPr dirty="0" sz="2200" spc="-12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your</a:t>
            </a:r>
            <a:r>
              <a:rPr dirty="0" sz="2200" spc="-10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products</a:t>
            </a:r>
            <a:r>
              <a:rPr dirty="0" sz="2200" spc="-105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or </a:t>
            </a:r>
            <a:r>
              <a:rPr dirty="0" sz="2200" spc="-75">
                <a:latin typeface="Arial"/>
                <a:cs typeface="Arial"/>
              </a:rPr>
              <a:t>services</a:t>
            </a:r>
            <a:r>
              <a:rPr dirty="0" sz="2200" spc="-10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and</a:t>
            </a:r>
            <a:r>
              <a:rPr dirty="0" sz="2200" spc="-105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growing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your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 spc="-95">
                <a:latin typeface="Arial"/>
                <a:cs typeface="Arial"/>
              </a:rPr>
              <a:t>business</a:t>
            </a:r>
            <a:r>
              <a:rPr dirty="0" sz="2200" spc="-95">
                <a:latin typeface="Lucida Sans"/>
                <a:cs typeface="Lucida Sans"/>
              </a:rPr>
              <a:t>,</a:t>
            </a:r>
            <a:r>
              <a:rPr dirty="0" sz="2200" spc="-204">
                <a:latin typeface="Lucida Sans"/>
                <a:cs typeface="Lucida Sans"/>
              </a:rPr>
              <a:t> </a:t>
            </a:r>
            <a:r>
              <a:rPr dirty="0" sz="2200">
                <a:latin typeface="Arial"/>
                <a:cs typeface="Arial"/>
              </a:rPr>
              <a:t>not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worrying </a:t>
            </a:r>
            <a:r>
              <a:rPr dirty="0" sz="2200">
                <a:latin typeface="Arial"/>
                <a:cs typeface="Arial"/>
              </a:rPr>
              <a:t>about</a:t>
            </a:r>
            <a:r>
              <a:rPr dirty="0" sz="2200" spc="-90">
                <a:latin typeface="Arial"/>
                <a:cs typeface="Arial"/>
              </a:rPr>
              <a:t> </a:t>
            </a:r>
            <a:r>
              <a:rPr dirty="0" sz="2200" spc="-35">
                <a:latin typeface="Arial"/>
                <a:cs typeface="Arial"/>
              </a:rPr>
              <a:t>day</a:t>
            </a:r>
            <a:r>
              <a:rPr dirty="0" sz="2200" spc="-114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to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 spc="-35">
                <a:latin typeface="Arial"/>
                <a:cs typeface="Arial"/>
              </a:rPr>
              <a:t>day</a:t>
            </a:r>
            <a:r>
              <a:rPr dirty="0" sz="2200" spc="-120">
                <a:latin typeface="Arial"/>
                <a:cs typeface="Arial"/>
              </a:rPr>
              <a:t> </a:t>
            </a:r>
            <a:r>
              <a:rPr dirty="0" sz="2200" spc="-30">
                <a:latin typeface="Arial"/>
                <a:cs typeface="Arial"/>
              </a:rPr>
              <a:t>administrative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chores</a:t>
            </a:r>
            <a:r>
              <a:rPr dirty="0" sz="2200" spc="-10">
                <a:latin typeface="Lucida Sans"/>
                <a:cs typeface="Lucida Sans"/>
              </a:rPr>
              <a:t>.</a:t>
            </a:r>
            <a:endParaRPr sz="2200">
              <a:latin typeface="Lucida Sans"/>
              <a:cs typeface="Lucida Sans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723787" y="5792312"/>
            <a:ext cx="5568950" cy="3378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335" marR="5080">
              <a:lnSpc>
                <a:spcPct val="125000"/>
              </a:lnSpc>
              <a:spcBef>
                <a:spcPts val="100"/>
              </a:spcBef>
            </a:pPr>
            <a:r>
              <a:rPr dirty="0" sz="2200">
                <a:latin typeface="Arial"/>
                <a:cs typeface="Arial"/>
              </a:rPr>
              <a:t>We</a:t>
            </a:r>
            <a:r>
              <a:rPr dirty="0" sz="2200" spc="-120">
                <a:latin typeface="Arial"/>
                <a:cs typeface="Arial"/>
              </a:rPr>
              <a:t> </a:t>
            </a:r>
            <a:r>
              <a:rPr dirty="0" sz="2200" spc="-40">
                <a:latin typeface="Arial"/>
                <a:cs typeface="Arial"/>
              </a:rPr>
              <a:t>can</a:t>
            </a:r>
            <a:r>
              <a:rPr dirty="0" sz="2200" spc="-12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take</a:t>
            </a:r>
            <a:r>
              <a:rPr dirty="0" sz="2200" spc="-8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care</a:t>
            </a:r>
            <a:r>
              <a:rPr dirty="0" sz="2200" spc="-9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of</a:t>
            </a:r>
            <a:r>
              <a:rPr dirty="0" sz="2200" spc="-85">
                <a:latin typeface="Arial"/>
                <a:cs typeface="Arial"/>
              </a:rPr>
              <a:t> </a:t>
            </a:r>
            <a:r>
              <a:rPr dirty="0" sz="2200" spc="-35">
                <a:latin typeface="Arial"/>
                <a:cs typeface="Arial"/>
              </a:rPr>
              <a:t>paperwork</a:t>
            </a:r>
            <a:r>
              <a:rPr dirty="0" sz="2200" spc="-35">
                <a:latin typeface="Lucida Sans"/>
                <a:cs typeface="Lucida Sans"/>
              </a:rPr>
              <a:t>,</a:t>
            </a:r>
            <a:r>
              <a:rPr dirty="0" sz="2200" spc="-140">
                <a:latin typeface="Lucida Sans"/>
                <a:cs typeface="Lucida Sans"/>
              </a:rPr>
              <a:t> </a:t>
            </a:r>
            <a:r>
              <a:rPr dirty="0" sz="2200" spc="-10">
                <a:latin typeface="Arial"/>
                <a:cs typeface="Arial"/>
              </a:rPr>
              <a:t>handle </a:t>
            </a:r>
            <a:r>
              <a:rPr dirty="0" sz="2200" spc="-50">
                <a:latin typeface="Arial"/>
                <a:cs typeface="Arial"/>
              </a:rPr>
              <a:t>invoicing/reconciliation</a:t>
            </a:r>
            <a:r>
              <a:rPr dirty="0" sz="2200" spc="-8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of</a:t>
            </a:r>
            <a:r>
              <a:rPr dirty="0" sz="2200" spc="-30">
                <a:latin typeface="Arial"/>
                <a:cs typeface="Arial"/>
              </a:rPr>
              <a:t> </a:t>
            </a:r>
            <a:r>
              <a:rPr dirty="0" sz="2200" spc="-50">
                <a:latin typeface="Arial"/>
                <a:cs typeface="Arial"/>
              </a:rPr>
              <a:t>accounts</a:t>
            </a:r>
            <a:r>
              <a:rPr dirty="0" sz="2200" spc="-50">
                <a:latin typeface="Lucida Sans"/>
                <a:cs typeface="Lucida Sans"/>
              </a:rPr>
              <a:t>,</a:t>
            </a:r>
            <a:r>
              <a:rPr dirty="0" sz="2200" spc="-140">
                <a:latin typeface="Lucida Sans"/>
                <a:cs typeface="Lucida Sans"/>
              </a:rPr>
              <a:t> </a:t>
            </a:r>
            <a:r>
              <a:rPr dirty="0" sz="2200" spc="-10">
                <a:latin typeface="Arial"/>
                <a:cs typeface="Arial"/>
              </a:rPr>
              <a:t>provide </a:t>
            </a:r>
            <a:r>
              <a:rPr dirty="0" sz="2200" spc="-30">
                <a:latin typeface="Arial"/>
                <a:cs typeface="Arial"/>
              </a:rPr>
              <a:t>customer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 spc="-65">
                <a:latin typeface="Arial"/>
                <a:cs typeface="Arial"/>
              </a:rPr>
              <a:t>service</a:t>
            </a:r>
            <a:r>
              <a:rPr dirty="0" sz="2200" spc="-65">
                <a:latin typeface="Lucida Sans"/>
                <a:cs typeface="Lucida Sans"/>
              </a:rPr>
              <a:t>,</a:t>
            </a:r>
            <a:r>
              <a:rPr dirty="0" sz="2200" spc="-120">
                <a:latin typeface="Lucida Sans"/>
                <a:cs typeface="Lucida Sans"/>
              </a:rPr>
              <a:t> </a:t>
            </a:r>
            <a:r>
              <a:rPr dirty="0" sz="2200" spc="-70">
                <a:latin typeface="Arial"/>
                <a:cs typeface="Arial"/>
              </a:rPr>
              <a:t>organise</a:t>
            </a:r>
            <a:r>
              <a:rPr dirty="0" sz="2200" spc="-8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your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 spc="-30">
                <a:latin typeface="Arial"/>
                <a:cs typeface="Arial"/>
              </a:rPr>
              <a:t>inbox</a:t>
            </a:r>
            <a:r>
              <a:rPr dirty="0" sz="2200" spc="-30">
                <a:latin typeface="Lucida Sans"/>
                <a:cs typeface="Lucida Sans"/>
              </a:rPr>
              <a:t>,</a:t>
            </a:r>
            <a:r>
              <a:rPr dirty="0" sz="2200" spc="-130">
                <a:latin typeface="Lucida Sans"/>
                <a:cs typeface="Lucida Sans"/>
              </a:rPr>
              <a:t> </a:t>
            </a:r>
            <a:r>
              <a:rPr dirty="0" sz="2200" spc="-10">
                <a:latin typeface="Arial"/>
                <a:cs typeface="Arial"/>
              </a:rPr>
              <a:t>update </a:t>
            </a:r>
            <a:r>
              <a:rPr dirty="0" sz="2200">
                <a:latin typeface="Arial"/>
                <a:cs typeface="Arial"/>
              </a:rPr>
              <a:t>your</a:t>
            </a:r>
            <a:r>
              <a:rPr dirty="0" sz="2200" spc="-125">
                <a:latin typeface="Arial"/>
                <a:cs typeface="Arial"/>
              </a:rPr>
              <a:t> </a:t>
            </a:r>
            <a:r>
              <a:rPr dirty="0" sz="2200" spc="-65">
                <a:latin typeface="Arial"/>
                <a:cs typeface="Arial"/>
              </a:rPr>
              <a:t>website</a:t>
            </a:r>
            <a:r>
              <a:rPr dirty="0" sz="2200" spc="-65">
                <a:latin typeface="Lucida Sans"/>
                <a:cs typeface="Lucida Sans"/>
              </a:rPr>
              <a:t>,</a:t>
            </a:r>
            <a:r>
              <a:rPr dirty="0" sz="2200" spc="-135">
                <a:latin typeface="Lucida Sans"/>
                <a:cs typeface="Lucida Sans"/>
              </a:rPr>
              <a:t> </a:t>
            </a:r>
            <a:r>
              <a:rPr dirty="0" sz="2200" spc="-55">
                <a:latin typeface="Arial"/>
                <a:cs typeface="Arial"/>
              </a:rPr>
              <a:t>make</a:t>
            </a:r>
            <a:r>
              <a:rPr dirty="0" sz="2200" spc="-10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travel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arrangements</a:t>
            </a:r>
            <a:r>
              <a:rPr dirty="0" sz="2200" spc="-10">
                <a:latin typeface="Lucida Sans"/>
                <a:cs typeface="Lucida Sans"/>
              </a:rPr>
              <a:t>, </a:t>
            </a:r>
            <a:r>
              <a:rPr dirty="0" sz="2200">
                <a:latin typeface="Arial"/>
                <a:cs typeface="Arial"/>
              </a:rPr>
              <a:t>proofread</a:t>
            </a:r>
            <a:r>
              <a:rPr dirty="0" sz="2200" spc="-7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your</a:t>
            </a:r>
            <a:r>
              <a:rPr dirty="0" sz="2200" spc="-7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blog</a:t>
            </a:r>
            <a:r>
              <a:rPr dirty="0" sz="2200" spc="-10">
                <a:latin typeface="Lucida Sans"/>
                <a:cs typeface="Lucida Sans"/>
              </a:rPr>
              <a:t>,</a:t>
            </a:r>
            <a:r>
              <a:rPr dirty="0" sz="2200" spc="-165">
                <a:latin typeface="Lucida Sans"/>
                <a:cs typeface="Lucida Sans"/>
              </a:rPr>
              <a:t> </a:t>
            </a:r>
            <a:r>
              <a:rPr dirty="0" sz="2200">
                <a:latin typeface="Arial"/>
                <a:cs typeface="Arial"/>
              </a:rPr>
              <a:t>help</a:t>
            </a:r>
            <a:r>
              <a:rPr dirty="0" sz="2200" spc="-9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with</a:t>
            </a:r>
            <a:r>
              <a:rPr dirty="0" sz="2200" spc="-80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marketing</a:t>
            </a:r>
            <a:r>
              <a:rPr dirty="0" sz="2200" spc="-130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and </a:t>
            </a:r>
            <a:r>
              <a:rPr dirty="0" sz="2200" spc="-100">
                <a:latin typeface="Arial"/>
                <a:cs typeface="Arial"/>
              </a:rPr>
              <a:t>manage</a:t>
            </a:r>
            <a:r>
              <a:rPr dirty="0" sz="2200" spc="-1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your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schedule</a:t>
            </a:r>
            <a:r>
              <a:rPr dirty="0" sz="2200" spc="-10">
                <a:latin typeface="Lucida Sans"/>
                <a:cs typeface="Lucida Sans"/>
              </a:rPr>
              <a:t>.</a:t>
            </a:r>
            <a:endParaRPr sz="2200">
              <a:latin typeface="Lucida Sans"/>
              <a:cs typeface="Lucida Sans"/>
            </a:endParaRPr>
          </a:p>
          <a:p>
            <a:pPr marL="12700" marR="155575">
              <a:lnSpc>
                <a:spcPct val="125000"/>
              </a:lnSpc>
            </a:pPr>
            <a:r>
              <a:rPr dirty="0" sz="2200" spc="-10">
                <a:latin typeface="Arial"/>
                <a:cs typeface="Arial"/>
              </a:rPr>
              <a:t>This</a:t>
            </a:r>
            <a:r>
              <a:rPr dirty="0" sz="2200" spc="-114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is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just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 spc="-65">
                <a:latin typeface="Arial"/>
                <a:cs typeface="Arial"/>
              </a:rPr>
              <a:t>sample</a:t>
            </a:r>
            <a:r>
              <a:rPr dirty="0" sz="2200" spc="-13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of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 spc="-75">
                <a:latin typeface="Arial"/>
                <a:cs typeface="Arial"/>
              </a:rPr>
              <a:t>services</a:t>
            </a:r>
            <a:r>
              <a:rPr dirty="0" sz="2200" spc="-10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that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Avril </a:t>
            </a:r>
            <a:r>
              <a:rPr dirty="0" sz="2200" spc="-25">
                <a:latin typeface="Arial"/>
                <a:cs typeface="Arial"/>
              </a:rPr>
              <a:t>provides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to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clients</a:t>
            </a:r>
            <a:r>
              <a:rPr dirty="0" sz="2200" spc="-10">
                <a:latin typeface="Lucida Sans"/>
                <a:cs typeface="Lucida Sans"/>
              </a:rPr>
              <a:t>.</a:t>
            </a:r>
            <a:endParaRPr sz="2200">
              <a:latin typeface="Lucida Sans"/>
              <a:cs typeface="Lucida Sans"/>
            </a:endParaRPr>
          </a:p>
        </p:txBody>
      </p:sp>
      <p:sp>
        <p:nvSpPr>
          <p:cNvPr id="29" name="object 29" descr=""/>
          <p:cNvSpPr/>
          <p:nvPr/>
        </p:nvSpPr>
        <p:spPr>
          <a:xfrm>
            <a:off x="15701987" y="165392"/>
            <a:ext cx="2586355" cy="10121900"/>
          </a:xfrm>
          <a:custGeom>
            <a:avLst/>
            <a:gdLst/>
            <a:ahLst/>
            <a:cxnLst/>
            <a:rect l="l" t="t" r="r" b="b"/>
            <a:pathLst>
              <a:path w="2586355" h="10121900">
                <a:moveTo>
                  <a:pt x="2586012" y="0"/>
                </a:moveTo>
                <a:lnTo>
                  <a:pt x="0" y="0"/>
                </a:lnTo>
                <a:lnTo>
                  <a:pt x="0" y="10121607"/>
                </a:lnTo>
                <a:lnTo>
                  <a:pt x="2586012" y="10121607"/>
                </a:lnTo>
                <a:lnTo>
                  <a:pt x="2586012" y="0"/>
                </a:lnTo>
                <a:close/>
              </a:path>
            </a:pathLst>
          </a:custGeom>
          <a:solidFill>
            <a:srgbClr val="0004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 txBox="1"/>
          <p:nvPr/>
        </p:nvSpPr>
        <p:spPr>
          <a:xfrm>
            <a:off x="17846905" y="617821"/>
            <a:ext cx="280670" cy="1119505"/>
          </a:xfrm>
          <a:prstGeom prst="rect">
            <a:avLst/>
          </a:prstGeom>
        </p:spPr>
        <p:txBody>
          <a:bodyPr wrap="square" lIns="0" tIns="571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1700">
                <a:solidFill>
                  <a:srgbClr val="FFFFFF"/>
                </a:solidFill>
                <a:latin typeface="Lucida Sans"/>
                <a:cs typeface="Lucida Sans"/>
              </a:rPr>
              <a:t>ASK</a:t>
            </a:r>
            <a:r>
              <a:rPr dirty="0" sz="1700" spc="19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700" spc="-20">
                <a:solidFill>
                  <a:srgbClr val="FFFFFF"/>
                </a:solidFill>
                <a:latin typeface="Lucida Sans"/>
                <a:cs typeface="Lucida Sans"/>
              </a:rPr>
              <a:t>AVRIL</a:t>
            </a:r>
            <a:endParaRPr sz="1700">
              <a:latin typeface="Lucida Sans"/>
              <a:cs typeface="Lucida Sans"/>
            </a:endParaRPr>
          </a:p>
        </p:txBody>
      </p:sp>
      <p:pic>
        <p:nvPicPr>
          <p:cNvPr id="31" name="object 31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88347" y="8456180"/>
            <a:ext cx="2371712" cy="167638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5491" y="905597"/>
            <a:ext cx="3474085" cy="17621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6840"/>
              </a:lnSpc>
              <a:spcBef>
                <a:spcPts val="95"/>
              </a:spcBef>
            </a:pPr>
            <a:r>
              <a:rPr dirty="0" spc="190"/>
              <a:t>Service</a:t>
            </a:r>
          </a:p>
          <a:p>
            <a:pPr marL="12700">
              <a:lnSpc>
                <a:spcPts val="6840"/>
              </a:lnSpc>
            </a:pPr>
            <a:r>
              <a:rPr dirty="0" spc="195"/>
              <a:t>Packages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501287" y="535828"/>
            <a:ext cx="3355975" cy="2232660"/>
          </a:xfrm>
          <a:prstGeom prst="rect">
            <a:avLst/>
          </a:prstGeom>
        </p:spPr>
        <p:txBody>
          <a:bodyPr wrap="square" lIns="0" tIns="2349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0"/>
              </a:spcBef>
            </a:pPr>
            <a:r>
              <a:rPr dirty="0" sz="2550">
                <a:latin typeface="Tahoma"/>
                <a:cs typeface="Tahoma"/>
              </a:rPr>
              <a:t>Ad</a:t>
            </a:r>
            <a:r>
              <a:rPr dirty="0" sz="2550" spc="-120">
                <a:latin typeface="Tahoma"/>
                <a:cs typeface="Tahoma"/>
              </a:rPr>
              <a:t> </a:t>
            </a:r>
            <a:r>
              <a:rPr dirty="0" sz="2550">
                <a:latin typeface="Tahoma"/>
                <a:cs typeface="Tahoma"/>
              </a:rPr>
              <a:t>Hoc</a:t>
            </a:r>
            <a:r>
              <a:rPr dirty="0" sz="2550" spc="-110">
                <a:latin typeface="Tahoma"/>
                <a:cs typeface="Tahoma"/>
              </a:rPr>
              <a:t> </a:t>
            </a:r>
            <a:r>
              <a:rPr dirty="0" sz="2550" spc="-10">
                <a:latin typeface="Tahoma"/>
                <a:cs typeface="Tahoma"/>
              </a:rPr>
              <a:t>Se</a:t>
            </a:r>
            <a:r>
              <a:rPr dirty="0" sz="2500" spc="-10">
                <a:latin typeface="Calibri"/>
                <a:cs typeface="Calibri"/>
              </a:rPr>
              <a:t>rv</a:t>
            </a:r>
            <a:r>
              <a:rPr dirty="0" sz="2550" spc="-10">
                <a:latin typeface="Tahoma"/>
                <a:cs typeface="Tahoma"/>
              </a:rPr>
              <a:t>ice</a:t>
            </a:r>
            <a:r>
              <a:rPr dirty="0" sz="2500" spc="-10">
                <a:latin typeface="Calibri"/>
                <a:cs typeface="Calibri"/>
              </a:rPr>
              <a:t>s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15"/>
              </a:spcBef>
            </a:pPr>
            <a:r>
              <a:rPr dirty="0" sz="2200" spc="-120">
                <a:latin typeface="Arial"/>
                <a:cs typeface="Arial"/>
              </a:rPr>
              <a:t>Pay</a:t>
            </a:r>
            <a:r>
              <a:rPr dirty="0" sz="2200" spc="-155">
                <a:latin typeface="Arial"/>
                <a:cs typeface="Arial"/>
              </a:rPr>
              <a:t> </a:t>
            </a:r>
            <a:r>
              <a:rPr dirty="0" sz="2200" spc="-95">
                <a:latin typeface="Arial"/>
                <a:cs typeface="Arial"/>
              </a:rPr>
              <a:t>as</a:t>
            </a:r>
            <a:r>
              <a:rPr dirty="0" sz="2200" spc="-150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you</a:t>
            </a:r>
            <a:r>
              <a:rPr dirty="0" sz="2200" spc="-114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go</a:t>
            </a:r>
            <a:r>
              <a:rPr dirty="0" sz="2200" spc="-114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hours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2200">
                <a:latin typeface="Arial"/>
                <a:cs typeface="Arial"/>
              </a:rPr>
              <a:t>Final</a:t>
            </a:r>
            <a:r>
              <a:rPr dirty="0" sz="2200" spc="-114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hours</a:t>
            </a:r>
            <a:r>
              <a:rPr dirty="0" sz="2200" spc="-10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to</a:t>
            </a:r>
            <a:r>
              <a:rPr dirty="0" sz="2200" spc="-11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be</a:t>
            </a:r>
            <a:r>
              <a:rPr dirty="0" sz="2200" spc="-10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confirmed</a:t>
            </a:r>
            <a:endParaRPr sz="2200">
              <a:latin typeface="Arial"/>
              <a:cs typeface="Arial"/>
            </a:endParaRPr>
          </a:p>
          <a:p>
            <a:pPr marL="12700" marR="203200">
              <a:lnSpc>
                <a:spcPct val="108600"/>
              </a:lnSpc>
              <a:spcBef>
                <a:spcPts val="10"/>
              </a:spcBef>
            </a:pPr>
            <a:r>
              <a:rPr dirty="0" sz="2200">
                <a:latin typeface="Arial"/>
                <a:cs typeface="Arial"/>
              </a:rPr>
              <a:t>and</a:t>
            </a:r>
            <a:r>
              <a:rPr dirty="0" sz="2200" spc="-11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</a:t>
            </a:r>
            <a:r>
              <a:rPr dirty="0" sz="2200" spc="-9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timed</a:t>
            </a:r>
            <a:r>
              <a:rPr dirty="0" sz="2200" spc="-7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report</a:t>
            </a:r>
            <a:r>
              <a:rPr dirty="0" sz="2200" spc="-85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can</a:t>
            </a:r>
            <a:r>
              <a:rPr dirty="0" sz="2200" spc="-130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be </a:t>
            </a:r>
            <a:r>
              <a:rPr dirty="0" sz="2200" spc="-10">
                <a:latin typeface="Arial"/>
                <a:cs typeface="Arial"/>
              </a:rPr>
              <a:t>provided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501287" y="3170250"/>
            <a:ext cx="161163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>
                <a:latin typeface="Lucida Sans"/>
                <a:cs typeface="Lucida Sans"/>
              </a:rPr>
              <a:t>£</a:t>
            </a:r>
            <a:r>
              <a:rPr dirty="0" sz="2200">
                <a:latin typeface="Arial"/>
                <a:cs typeface="Arial"/>
              </a:rPr>
              <a:t>32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per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hour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3101318" y="6347871"/>
            <a:ext cx="3807460" cy="1443355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dirty="0" sz="2800">
                <a:solidFill>
                  <a:srgbClr val="111B1D"/>
                </a:solidFill>
                <a:latin typeface="Calibri"/>
                <a:cs typeface="Calibri"/>
              </a:rPr>
              <a:t>Valid</a:t>
            </a:r>
            <a:r>
              <a:rPr dirty="0" sz="2800" spc="-130">
                <a:solidFill>
                  <a:srgbClr val="111B1D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1B1D"/>
                </a:solidFill>
                <a:latin typeface="Calibri"/>
                <a:cs typeface="Calibri"/>
              </a:rPr>
              <a:t>for</a:t>
            </a:r>
            <a:r>
              <a:rPr dirty="0" sz="2800" spc="-125">
                <a:solidFill>
                  <a:srgbClr val="111B1D"/>
                </a:solidFill>
                <a:latin typeface="Calibri"/>
                <a:cs typeface="Calibri"/>
              </a:rPr>
              <a:t> </a:t>
            </a:r>
            <a:r>
              <a:rPr dirty="0" sz="2800" spc="-40">
                <a:solidFill>
                  <a:srgbClr val="111B1D"/>
                </a:solidFill>
                <a:latin typeface="Calibri"/>
                <a:cs typeface="Calibri"/>
              </a:rPr>
              <a:t>30</a:t>
            </a:r>
            <a:r>
              <a:rPr dirty="0" sz="2800" spc="-135">
                <a:solidFill>
                  <a:srgbClr val="111B1D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111B1D"/>
                </a:solidFill>
                <a:latin typeface="Calibri"/>
                <a:cs typeface="Calibri"/>
              </a:rPr>
              <a:t>days.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ts val="3860"/>
              </a:lnSpc>
            </a:pPr>
            <a:r>
              <a:rPr dirty="0" sz="2800">
                <a:solidFill>
                  <a:srgbClr val="111B1D"/>
                </a:solidFill>
                <a:latin typeface="Calibri"/>
                <a:cs typeface="Calibri"/>
              </a:rPr>
              <a:t>Invoices</a:t>
            </a:r>
            <a:r>
              <a:rPr dirty="0" sz="2800" spc="-45">
                <a:solidFill>
                  <a:srgbClr val="111B1D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1B1D"/>
                </a:solidFill>
                <a:latin typeface="Calibri"/>
                <a:cs typeface="Calibri"/>
              </a:rPr>
              <a:t>due</a:t>
            </a:r>
            <a:r>
              <a:rPr dirty="0" sz="2800" spc="-25">
                <a:solidFill>
                  <a:srgbClr val="111B1D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1B1D"/>
                </a:solidFill>
                <a:latin typeface="Calibri"/>
                <a:cs typeface="Calibri"/>
              </a:rPr>
              <a:t>within</a:t>
            </a:r>
            <a:r>
              <a:rPr dirty="0" sz="2800" spc="-25">
                <a:solidFill>
                  <a:srgbClr val="111B1D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111B1D"/>
                </a:solidFill>
                <a:latin typeface="Calibri"/>
                <a:cs typeface="Calibri"/>
              </a:rPr>
              <a:t>7</a:t>
            </a:r>
            <a:r>
              <a:rPr dirty="0" sz="2800" spc="-40">
                <a:solidFill>
                  <a:srgbClr val="111B1D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111B1D"/>
                </a:solidFill>
                <a:latin typeface="Calibri"/>
                <a:cs typeface="Calibri"/>
              </a:rPr>
              <a:t>days </a:t>
            </a:r>
            <a:r>
              <a:rPr dirty="0" sz="2800">
                <a:solidFill>
                  <a:srgbClr val="111B1D"/>
                </a:solidFill>
                <a:latin typeface="Calibri"/>
                <a:cs typeface="Calibri"/>
              </a:rPr>
              <a:t>of</a:t>
            </a:r>
            <a:r>
              <a:rPr dirty="0" sz="2800" spc="-110">
                <a:solidFill>
                  <a:srgbClr val="111B1D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111B1D"/>
                </a:solidFill>
                <a:latin typeface="Calibri"/>
                <a:cs typeface="Calibri"/>
              </a:rPr>
              <a:t>receipt.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3387519" y="759286"/>
            <a:ext cx="2203450" cy="41338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>
                <a:latin typeface="Calibri"/>
                <a:cs typeface="Calibri"/>
              </a:rPr>
              <a:t>5</a:t>
            </a:r>
            <a:r>
              <a:rPr dirty="0" sz="2500" spc="265">
                <a:latin typeface="Calibri"/>
                <a:cs typeface="Calibri"/>
              </a:rPr>
              <a:t> </a:t>
            </a:r>
            <a:r>
              <a:rPr dirty="0" sz="2550">
                <a:latin typeface="Tahoma"/>
                <a:cs typeface="Tahoma"/>
              </a:rPr>
              <a:t>Ho</a:t>
            </a:r>
            <a:r>
              <a:rPr dirty="0" sz="2500">
                <a:latin typeface="Calibri"/>
                <a:cs typeface="Calibri"/>
              </a:rPr>
              <a:t>ur</a:t>
            </a:r>
            <a:r>
              <a:rPr dirty="0" sz="2500" spc="215">
                <a:latin typeface="Calibri"/>
                <a:cs typeface="Calibri"/>
              </a:rPr>
              <a:t> </a:t>
            </a:r>
            <a:r>
              <a:rPr dirty="0" sz="2550" spc="-40">
                <a:latin typeface="Tahoma"/>
                <a:cs typeface="Tahoma"/>
              </a:rPr>
              <a:t>Package</a:t>
            </a:r>
            <a:endParaRPr sz="2550">
              <a:latin typeface="Tahoma"/>
              <a:cs typeface="Tahom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3387519" y="2072217"/>
            <a:ext cx="309499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60">
                <a:latin typeface="Arial"/>
                <a:cs typeface="Arial"/>
              </a:rPr>
              <a:t>Retainer</a:t>
            </a:r>
            <a:r>
              <a:rPr dirty="0" sz="2200" spc="-60">
                <a:latin typeface="Lucida Sans"/>
                <a:cs typeface="Lucida Sans"/>
              </a:rPr>
              <a:t>/</a:t>
            </a:r>
            <a:r>
              <a:rPr dirty="0" sz="2200" spc="-60">
                <a:latin typeface="Arial"/>
                <a:cs typeface="Arial"/>
              </a:rPr>
              <a:t>Rolling</a:t>
            </a:r>
            <a:r>
              <a:rPr dirty="0" sz="2200" spc="-1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Contract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3387519" y="2804309"/>
            <a:ext cx="237490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>
                <a:latin typeface="Lucida Sans"/>
                <a:cs typeface="Lucida Sans"/>
              </a:rPr>
              <a:t>£</a:t>
            </a:r>
            <a:r>
              <a:rPr dirty="0" sz="2200">
                <a:latin typeface="Arial"/>
                <a:cs typeface="Arial"/>
              </a:rPr>
              <a:t>160.00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per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month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374371" y="6352255"/>
            <a:ext cx="2381885" cy="413384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500" spc="50">
                <a:latin typeface="Calibri"/>
                <a:cs typeface="Calibri"/>
              </a:rPr>
              <a:t>10</a:t>
            </a:r>
            <a:r>
              <a:rPr dirty="0" sz="2500" spc="295">
                <a:latin typeface="Calibri"/>
                <a:cs typeface="Calibri"/>
              </a:rPr>
              <a:t> </a:t>
            </a:r>
            <a:r>
              <a:rPr dirty="0" sz="2550">
                <a:latin typeface="Tahoma"/>
                <a:cs typeface="Tahoma"/>
              </a:rPr>
              <a:t>Ho</a:t>
            </a:r>
            <a:r>
              <a:rPr dirty="0" sz="2500">
                <a:latin typeface="Calibri"/>
                <a:cs typeface="Calibri"/>
              </a:rPr>
              <a:t>ur</a:t>
            </a:r>
            <a:r>
              <a:rPr dirty="0" sz="2500" spc="220">
                <a:latin typeface="Calibri"/>
                <a:cs typeface="Calibri"/>
              </a:rPr>
              <a:t> </a:t>
            </a:r>
            <a:r>
              <a:rPr dirty="0" sz="2550" spc="-40">
                <a:latin typeface="Tahoma"/>
                <a:cs typeface="Tahoma"/>
              </a:rPr>
              <a:t>Package</a:t>
            </a:r>
            <a:endParaRPr sz="2550">
              <a:latin typeface="Tahoma"/>
              <a:cs typeface="Tahom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374371" y="7638432"/>
            <a:ext cx="3094990" cy="748030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dirty="0" sz="2200" spc="-60">
                <a:latin typeface="Arial"/>
                <a:cs typeface="Arial"/>
              </a:rPr>
              <a:t>Retainer</a:t>
            </a:r>
            <a:r>
              <a:rPr dirty="0" sz="2200" spc="-60">
                <a:latin typeface="Lucida Sans"/>
                <a:cs typeface="Lucida Sans"/>
              </a:rPr>
              <a:t>/</a:t>
            </a:r>
            <a:r>
              <a:rPr dirty="0" sz="2200" spc="-60">
                <a:latin typeface="Arial"/>
                <a:cs typeface="Arial"/>
              </a:rPr>
              <a:t>Rolling</a:t>
            </a:r>
            <a:r>
              <a:rPr dirty="0" sz="2200" spc="-1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Contract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z="2200">
                <a:latin typeface="Lucida Sans"/>
                <a:cs typeface="Lucida Sans"/>
              </a:rPr>
              <a:t>£</a:t>
            </a:r>
            <a:r>
              <a:rPr dirty="0" sz="2200">
                <a:latin typeface="Arial"/>
                <a:cs typeface="Arial"/>
              </a:rPr>
              <a:t>275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per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month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5667088" y="255955"/>
            <a:ext cx="2621280" cy="10031095"/>
          </a:xfrm>
          <a:custGeom>
            <a:avLst/>
            <a:gdLst/>
            <a:ahLst/>
            <a:cxnLst/>
            <a:rect l="l" t="t" r="r" b="b"/>
            <a:pathLst>
              <a:path w="2621280" h="10031095">
                <a:moveTo>
                  <a:pt x="2620911" y="0"/>
                </a:moveTo>
                <a:lnTo>
                  <a:pt x="0" y="0"/>
                </a:lnTo>
                <a:lnTo>
                  <a:pt x="0" y="10031044"/>
                </a:lnTo>
                <a:lnTo>
                  <a:pt x="2620911" y="10031044"/>
                </a:lnTo>
                <a:lnTo>
                  <a:pt x="2620911" y="0"/>
                </a:lnTo>
                <a:close/>
              </a:path>
            </a:pathLst>
          </a:custGeom>
          <a:solidFill>
            <a:srgbClr val="0004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3907515" y="1661474"/>
            <a:ext cx="932815" cy="18415"/>
          </a:xfrm>
          <a:custGeom>
            <a:avLst/>
            <a:gdLst/>
            <a:ahLst/>
            <a:cxnLst/>
            <a:rect l="l" t="t" r="r" b="b"/>
            <a:pathLst>
              <a:path w="932815" h="18414">
                <a:moveTo>
                  <a:pt x="932345" y="0"/>
                </a:moveTo>
                <a:lnTo>
                  <a:pt x="0" y="0"/>
                </a:lnTo>
                <a:lnTo>
                  <a:pt x="0" y="18122"/>
                </a:lnTo>
                <a:lnTo>
                  <a:pt x="932345" y="18122"/>
                </a:lnTo>
                <a:lnTo>
                  <a:pt x="932345" y="0"/>
                </a:lnTo>
                <a:close/>
              </a:path>
            </a:pathLst>
          </a:custGeom>
          <a:solidFill>
            <a:srgbClr val="DB3B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5582696" y="255600"/>
            <a:ext cx="18415" cy="10031730"/>
          </a:xfrm>
          <a:custGeom>
            <a:avLst/>
            <a:gdLst/>
            <a:ahLst/>
            <a:cxnLst/>
            <a:rect l="l" t="t" r="r" b="b"/>
            <a:pathLst>
              <a:path w="18415" h="10031730">
                <a:moveTo>
                  <a:pt x="18122" y="0"/>
                </a:moveTo>
                <a:lnTo>
                  <a:pt x="0" y="0"/>
                </a:lnTo>
                <a:lnTo>
                  <a:pt x="0" y="10031399"/>
                </a:lnTo>
                <a:lnTo>
                  <a:pt x="18122" y="10031399"/>
                </a:lnTo>
                <a:lnTo>
                  <a:pt x="18122" y="0"/>
                </a:lnTo>
                <a:close/>
              </a:path>
            </a:pathLst>
          </a:custGeom>
          <a:solidFill>
            <a:srgbClr val="9F53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9119768" y="10169473"/>
            <a:ext cx="18415" cy="118110"/>
          </a:xfrm>
          <a:custGeom>
            <a:avLst/>
            <a:gdLst/>
            <a:ahLst/>
            <a:cxnLst/>
            <a:rect l="l" t="t" r="r" b="b"/>
            <a:pathLst>
              <a:path w="18415" h="118109">
                <a:moveTo>
                  <a:pt x="18122" y="0"/>
                </a:moveTo>
                <a:lnTo>
                  <a:pt x="0" y="0"/>
                </a:lnTo>
                <a:lnTo>
                  <a:pt x="0" y="117525"/>
                </a:lnTo>
                <a:lnTo>
                  <a:pt x="18122" y="117525"/>
                </a:lnTo>
                <a:lnTo>
                  <a:pt x="18122" y="0"/>
                </a:lnTo>
                <a:close/>
              </a:path>
            </a:pathLst>
          </a:custGeom>
          <a:solidFill>
            <a:srgbClr val="DB3B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1331098" y="2029324"/>
            <a:ext cx="13009244" cy="6706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 marR="806450" indent="-635">
              <a:lnSpc>
                <a:spcPct val="123600"/>
              </a:lnSpc>
              <a:spcBef>
                <a:spcPts val="100"/>
              </a:spcBef>
            </a:pPr>
            <a:r>
              <a:rPr dirty="0" sz="2200">
                <a:latin typeface="Arial"/>
                <a:cs typeface="Arial"/>
              </a:rPr>
              <a:t>All</a:t>
            </a:r>
            <a:r>
              <a:rPr dirty="0" sz="2200" spc="-145">
                <a:latin typeface="Arial"/>
                <a:cs typeface="Arial"/>
              </a:rPr>
              <a:t> </a:t>
            </a:r>
            <a:r>
              <a:rPr dirty="0" sz="2200" spc="-65">
                <a:latin typeface="Arial"/>
                <a:cs typeface="Arial"/>
              </a:rPr>
              <a:t>tasks</a:t>
            </a:r>
            <a:r>
              <a:rPr dirty="0" sz="2200" spc="-10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will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be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completed</a:t>
            </a:r>
            <a:r>
              <a:rPr dirty="0" sz="2200" spc="-1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remotely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 spc="-75">
                <a:latin typeface="Arial"/>
                <a:cs typeface="Arial"/>
              </a:rPr>
              <a:t>unless</a:t>
            </a:r>
            <a:r>
              <a:rPr dirty="0" sz="2200" spc="-80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otherwise</a:t>
            </a:r>
            <a:r>
              <a:rPr dirty="0" sz="2200" spc="-7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stipulated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within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 spc="-95">
                <a:latin typeface="Arial"/>
                <a:cs typeface="Arial"/>
              </a:rPr>
              <a:t>Scope</a:t>
            </a:r>
            <a:r>
              <a:rPr dirty="0" sz="2200" spc="-11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of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Work</a:t>
            </a:r>
            <a:r>
              <a:rPr dirty="0" sz="2200">
                <a:latin typeface="Lucida Sans"/>
                <a:cs typeface="Lucida Sans"/>
              </a:rPr>
              <a:t>,</a:t>
            </a:r>
            <a:r>
              <a:rPr dirty="0" sz="2200" spc="-130">
                <a:latin typeface="Lucida Sans"/>
                <a:cs typeface="Lucida Sans"/>
              </a:rPr>
              <a:t> </a:t>
            </a:r>
            <a:r>
              <a:rPr dirty="0" sz="2200">
                <a:latin typeface="Arial"/>
                <a:cs typeface="Arial"/>
              </a:rPr>
              <a:t>or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by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prior arrangement</a:t>
            </a:r>
            <a:r>
              <a:rPr dirty="0" sz="2200" spc="-10">
                <a:latin typeface="Lucida Sans"/>
                <a:cs typeface="Lucida Sans"/>
              </a:rPr>
              <a:t>.</a:t>
            </a:r>
            <a:endParaRPr sz="2200">
              <a:latin typeface="Lucida Sans"/>
              <a:cs typeface="Lucida Sans"/>
            </a:endParaRPr>
          </a:p>
          <a:p>
            <a:pPr marL="13335" marR="720725">
              <a:lnSpc>
                <a:spcPct val="124100"/>
              </a:lnSpc>
            </a:pPr>
            <a:r>
              <a:rPr dirty="0" sz="2200">
                <a:latin typeface="Arial"/>
                <a:cs typeface="Arial"/>
              </a:rPr>
              <a:t>For</a:t>
            </a:r>
            <a:r>
              <a:rPr dirty="0" sz="2200" spc="-90">
                <a:latin typeface="Arial"/>
                <a:cs typeface="Arial"/>
              </a:rPr>
              <a:t> </a:t>
            </a:r>
            <a:r>
              <a:rPr dirty="0" sz="2200" spc="-35">
                <a:latin typeface="Arial"/>
                <a:cs typeface="Arial"/>
              </a:rPr>
              <a:t>any</a:t>
            </a:r>
            <a:r>
              <a:rPr dirty="0" sz="2200" spc="-95">
                <a:latin typeface="Arial"/>
                <a:cs typeface="Arial"/>
              </a:rPr>
              <a:t> </a:t>
            </a:r>
            <a:r>
              <a:rPr dirty="0" sz="2200" spc="-30">
                <a:latin typeface="Arial"/>
                <a:cs typeface="Arial"/>
              </a:rPr>
              <a:t>requirements </a:t>
            </a:r>
            <a:r>
              <a:rPr dirty="0" sz="2200">
                <a:latin typeface="Arial"/>
                <a:cs typeface="Arial"/>
              </a:rPr>
              <a:t>to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work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at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an</a:t>
            </a:r>
            <a:r>
              <a:rPr dirty="0" sz="2200" spc="-7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alternative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location</a:t>
            </a:r>
            <a:r>
              <a:rPr dirty="0" sz="2200" spc="-10">
                <a:latin typeface="Lucida Sans"/>
                <a:cs typeface="Lucida Sans"/>
              </a:rPr>
              <a:t>,</a:t>
            </a:r>
            <a:r>
              <a:rPr dirty="0" sz="2200" spc="-150">
                <a:latin typeface="Lucida Sans"/>
                <a:cs typeface="Lucida Sans"/>
              </a:rPr>
              <a:t> </a:t>
            </a:r>
            <a:r>
              <a:rPr dirty="0" sz="2200">
                <a:latin typeface="Arial"/>
                <a:cs typeface="Arial"/>
              </a:rPr>
              <a:t>an</a:t>
            </a:r>
            <a:r>
              <a:rPr dirty="0" sz="2200" spc="-85">
                <a:latin typeface="Arial"/>
                <a:cs typeface="Arial"/>
              </a:rPr>
              <a:t> </a:t>
            </a:r>
            <a:r>
              <a:rPr dirty="0" sz="2200" spc="-45">
                <a:latin typeface="Arial"/>
                <a:cs typeface="Arial"/>
              </a:rPr>
              <a:t>allowance</a:t>
            </a:r>
            <a:r>
              <a:rPr dirty="0" sz="2200" spc="-11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for</a:t>
            </a:r>
            <a:r>
              <a:rPr dirty="0" sz="2200" spc="-2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travel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time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will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be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applied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at client</a:t>
            </a:r>
            <a:r>
              <a:rPr dirty="0" sz="2200" spc="-25">
                <a:latin typeface="Lucida Sans"/>
                <a:cs typeface="Lucida Sans"/>
              </a:rPr>
              <a:t>’</a:t>
            </a:r>
            <a:r>
              <a:rPr dirty="0" sz="2200" spc="-25">
                <a:latin typeface="Arial"/>
                <a:cs typeface="Arial"/>
              </a:rPr>
              <a:t>s</a:t>
            </a:r>
            <a:r>
              <a:rPr dirty="0" sz="2200" spc="-125">
                <a:latin typeface="Arial"/>
                <a:cs typeface="Arial"/>
              </a:rPr>
              <a:t> </a:t>
            </a:r>
            <a:r>
              <a:rPr dirty="0" sz="2200" spc="-55">
                <a:latin typeface="Arial"/>
                <a:cs typeface="Arial"/>
              </a:rPr>
              <a:t>agreed</a:t>
            </a:r>
            <a:r>
              <a:rPr dirty="0" sz="2200" spc="-10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hourly</a:t>
            </a:r>
            <a:r>
              <a:rPr dirty="0" sz="2200" spc="-8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rate</a:t>
            </a:r>
            <a:r>
              <a:rPr dirty="0" sz="2200" spc="-10">
                <a:latin typeface="Lucida Sans"/>
                <a:cs typeface="Lucida Sans"/>
              </a:rPr>
              <a:t>,</a:t>
            </a:r>
            <a:r>
              <a:rPr dirty="0" sz="2200" spc="-165">
                <a:latin typeface="Lucida Sans"/>
                <a:cs typeface="Lucida Sans"/>
              </a:rPr>
              <a:t> </a:t>
            </a:r>
            <a:r>
              <a:rPr dirty="0" sz="2200">
                <a:latin typeface="Arial"/>
                <a:cs typeface="Arial"/>
              </a:rPr>
              <a:t>plus</a:t>
            </a:r>
            <a:r>
              <a:rPr dirty="0" sz="2200" spc="-8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mileage</a:t>
            </a:r>
            <a:r>
              <a:rPr dirty="0" sz="2200" spc="-10">
                <a:latin typeface="Lucida Sans"/>
                <a:cs typeface="Lucida Sans"/>
              </a:rPr>
              <a:t>.</a:t>
            </a:r>
            <a:endParaRPr sz="2200">
              <a:latin typeface="Lucida Sans"/>
              <a:cs typeface="Lucida Sans"/>
            </a:endParaRPr>
          </a:p>
          <a:p>
            <a:pPr marL="13970" marR="50165">
              <a:lnSpc>
                <a:spcPct val="124100"/>
              </a:lnSpc>
            </a:pPr>
            <a:r>
              <a:rPr dirty="0" sz="2200">
                <a:latin typeface="Arial"/>
                <a:cs typeface="Arial"/>
              </a:rPr>
              <a:t>The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Client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will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pay</a:t>
            </a:r>
            <a:r>
              <a:rPr dirty="0" sz="2200" spc="-8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to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Ask</a:t>
            </a:r>
            <a:r>
              <a:rPr dirty="0" sz="2200" spc="-8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Avril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 spc="-45">
                <a:latin typeface="Arial"/>
                <a:cs typeface="Arial"/>
              </a:rPr>
              <a:t>sum</a:t>
            </a:r>
            <a:r>
              <a:rPr dirty="0" sz="2200" spc="-10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of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 spc="-20">
                <a:latin typeface="Lucida Sans"/>
                <a:cs typeface="Lucida Sans"/>
              </a:rPr>
              <a:t>[</a:t>
            </a:r>
            <a:r>
              <a:rPr dirty="0" sz="2200" spc="-20">
                <a:latin typeface="Arial"/>
                <a:cs typeface="Arial"/>
              </a:rPr>
              <a:t>amount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per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month</a:t>
            </a:r>
            <a:r>
              <a:rPr dirty="0" sz="2200" spc="-20">
                <a:latin typeface="Lucida Sans"/>
                <a:cs typeface="Lucida Sans"/>
              </a:rPr>
              <a:t>/</a:t>
            </a:r>
            <a:r>
              <a:rPr dirty="0" sz="2200" spc="-20">
                <a:latin typeface="Arial"/>
                <a:cs typeface="Arial"/>
              </a:rPr>
              <a:t>hour</a:t>
            </a:r>
            <a:r>
              <a:rPr dirty="0" sz="2200" spc="-20">
                <a:latin typeface="Lucida Sans"/>
                <a:cs typeface="Lucida Sans"/>
              </a:rPr>
              <a:t>/</a:t>
            </a:r>
            <a:r>
              <a:rPr dirty="0" sz="2200" spc="-20">
                <a:latin typeface="Arial"/>
                <a:cs typeface="Arial"/>
              </a:rPr>
              <a:t>project</a:t>
            </a:r>
            <a:r>
              <a:rPr dirty="0" sz="2200">
                <a:latin typeface="Arial"/>
                <a:cs typeface="Arial"/>
              </a:rPr>
              <a:t> </a:t>
            </a:r>
            <a:r>
              <a:rPr dirty="0" sz="2200" spc="-45">
                <a:latin typeface="Arial"/>
                <a:cs typeface="Arial"/>
              </a:rPr>
              <a:t>rate</a:t>
            </a:r>
            <a:r>
              <a:rPr dirty="0" sz="2200" spc="-45">
                <a:latin typeface="Lucida Sans"/>
                <a:cs typeface="Lucida Sans"/>
              </a:rPr>
              <a:t>/</a:t>
            </a:r>
            <a:r>
              <a:rPr dirty="0" sz="2200" spc="-45">
                <a:latin typeface="Arial"/>
                <a:cs typeface="Arial"/>
              </a:rPr>
              <a:t>specify</a:t>
            </a:r>
            <a:r>
              <a:rPr dirty="0" sz="2200" spc="-45">
                <a:latin typeface="Lucida Sans"/>
                <a:cs typeface="Lucida Sans"/>
              </a:rPr>
              <a:t>]</a:t>
            </a:r>
            <a:r>
              <a:rPr dirty="0" sz="2200" spc="-130">
                <a:latin typeface="Lucida Sans"/>
                <a:cs typeface="Lucida Sans"/>
              </a:rPr>
              <a:t> </a:t>
            </a:r>
            <a:r>
              <a:rPr dirty="0" sz="2200">
                <a:latin typeface="Arial"/>
                <a:cs typeface="Arial"/>
              </a:rPr>
              <a:t>for</a:t>
            </a:r>
            <a:r>
              <a:rPr dirty="0" sz="2200" spc="1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 spc="-70">
                <a:latin typeface="Arial"/>
                <a:cs typeface="Arial"/>
              </a:rPr>
              <a:t>services</a:t>
            </a:r>
            <a:r>
              <a:rPr dirty="0" sz="2200" spc="-85">
                <a:latin typeface="Arial"/>
                <a:cs typeface="Arial"/>
              </a:rPr>
              <a:t> </a:t>
            </a:r>
            <a:r>
              <a:rPr dirty="0" sz="2200" spc="-330">
                <a:latin typeface="Arial"/>
                <a:cs typeface="Arial"/>
              </a:rPr>
              <a:t>as </a:t>
            </a:r>
            <a:r>
              <a:rPr dirty="0" sz="2200" spc="-20">
                <a:latin typeface="Arial"/>
                <a:cs typeface="Arial"/>
              </a:rPr>
              <a:t>detailed</a:t>
            </a:r>
            <a:r>
              <a:rPr dirty="0" sz="2200" spc="-10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above</a:t>
            </a:r>
            <a:r>
              <a:rPr dirty="0" sz="2200" spc="-10">
                <a:latin typeface="Lucida Sans"/>
                <a:cs typeface="Lucida Sans"/>
              </a:rPr>
              <a:t>.</a:t>
            </a:r>
            <a:endParaRPr sz="2200">
              <a:latin typeface="Lucida Sans"/>
              <a:cs typeface="Lucida Sans"/>
            </a:endParaRPr>
          </a:p>
          <a:p>
            <a:pPr marL="13970">
              <a:lnSpc>
                <a:spcPct val="100000"/>
              </a:lnSpc>
              <a:spcBef>
                <a:spcPts val="910"/>
              </a:spcBef>
            </a:pPr>
            <a:r>
              <a:rPr dirty="0" sz="2200" spc="-50">
                <a:latin typeface="Arial"/>
                <a:cs typeface="Arial"/>
              </a:rPr>
              <a:t>Ask</a:t>
            </a:r>
            <a:r>
              <a:rPr dirty="0" sz="2200" spc="-10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Avril</a:t>
            </a:r>
            <a:r>
              <a:rPr dirty="0" sz="2200" spc="-13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is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 spc="-30">
                <a:latin typeface="Arial"/>
                <a:cs typeface="Arial"/>
              </a:rPr>
              <a:t>generally</a:t>
            </a:r>
            <a:r>
              <a:rPr dirty="0" sz="2200" spc="-95">
                <a:latin typeface="Arial"/>
                <a:cs typeface="Arial"/>
              </a:rPr>
              <a:t> </a:t>
            </a:r>
            <a:r>
              <a:rPr dirty="0" sz="2200" spc="-45">
                <a:latin typeface="Arial"/>
                <a:cs typeface="Arial"/>
              </a:rPr>
              <a:t>available</a:t>
            </a:r>
            <a:r>
              <a:rPr dirty="0" sz="2200" spc="-12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to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provide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 spc="-90">
                <a:latin typeface="Arial"/>
                <a:cs typeface="Arial"/>
              </a:rPr>
              <a:t>Services</a:t>
            </a:r>
            <a:r>
              <a:rPr dirty="0" sz="2200" spc="-1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during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normal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 spc="-90">
                <a:latin typeface="Arial"/>
                <a:cs typeface="Arial"/>
              </a:rPr>
              <a:t>business</a:t>
            </a:r>
            <a:r>
              <a:rPr dirty="0" sz="2200" spc="-185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hours</a:t>
            </a:r>
            <a:r>
              <a:rPr dirty="0" sz="2200" spc="-20">
                <a:latin typeface="Lucida Sans"/>
                <a:cs typeface="Lucida Sans"/>
              </a:rPr>
              <a:t>.</a:t>
            </a:r>
            <a:r>
              <a:rPr dirty="0" sz="2200" spc="-135">
                <a:latin typeface="Lucida Sans"/>
                <a:cs typeface="Lucida Sans"/>
              </a:rPr>
              <a:t> </a:t>
            </a:r>
            <a:r>
              <a:rPr dirty="0" sz="2200" spc="-30">
                <a:latin typeface="Arial"/>
                <a:cs typeface="Arial"/>
              </a:rPr>
              <a:t>Monday</a:t>
            </a:r>
            <a:r>
              <a:rPr dirty="0" sz="2200" spc="-110">
                <a:latin typeface="Arial"/>
                <a:cs typeface="Arial"/>
              </a:rPr>
              <a:t> </a:t>
            </a:r>
            <a:r>
              <a:rPr dirty="0" sz="2200">
                <a:latin typeface="Lucida Sans"/>
                <a:cs typeface="Lucida Sans"/>
              </a:rPr>
              <a:t>–</a:t>
            </a:r>
            <a:r>
              <a:rPr dirty="0" sz="2200" spc="-145">
                <a:latin typeface="Lucida Sans"/>
                <a:cs typeface="Lucida Sans"/>
              </a:rPr>
              <a:t> </a:t>
            </a:r>
            <a:r>
              <a:rPr dirty="0" sz="2200">
                <a:latin typeface="Arial"/>
                <a:cs typeface="Arial"/>
              </a:rPr>
              <a:t>Friday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9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am</a:t>
            </a:r>
            <a:r>
              <a:rPr dirty="0" sz="2200" spc="-95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to</a:t>
            </a:r>
            <a:endParaRPr sz="22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600"/>
              </a:spcBef>
            </a:pPr>
            <a:r>
              <a:rPr dirty="0" sz="2200">
                <a:latin typeface="Arial"/>
                <a:cs typeface="Arial"/>
              </a:rPr>
              <a:t>5</a:t>
            </a:r>
            <a:r>
              <a:rPr dirty="0" sz="2200">
                <a:latin typeface="Lucida Sans"/>
                <a:cs typeface="Lucida Sans"/>
              </a:rPr>
              <a:t>.</a:t>
            </a:r>
            <a:r>
              <a:rPr dirty="0" sz="2200">
                <a:latin typeface="Arial"/>
                <a:cs typeface="Arial"/>
              </a:rPr>
              <a:t>30</a:t>
            </a:r>
            <a:r>
              <a:rPr dirty="0" sz="2200" spc="-1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pm</a:t>
            </a:r>
            <a:r>
              <a:rPr dirty="0" sz="2200">
                <a:latin typeface="Lucida Sans"/>
                <a:cs typeface="Lucida Sans"/>
              </a:rPr>
              <a:t>,</a:t>
            </a:r>
            <a:r>
              <a:rPr dirty="0" sz="2200" spc="-150">
                <a:latin typeface="Lucida Sans"/>
                <a:cs typeface="Lucida Sans"/>
              </a:rPr>
              <a:t> </a:t>
            </a:r>
            <a:r>
              <a:rPr dirty="0" sz="2200" spc="-40">
                <a:latin typeface="Arial"/>
                <a:cs typeface="Arial"/>
              </a:rPr>
              <a:t>excluding</a:t>
            </a:r>
            <a:r>
              <a:rPr dirty="0" sz="2200" spc="-9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national</a:t>
            </a:r>
            <a:r>
              <a:rPr dirty="0" sz="2200" spc="-90">
                <a:latin typeface="Arial"/>
                <a:cs typeface="Arial"/>
              </a:rPr>
              <a:t> </a:t>
            </a:r>
            <a:r>
              <a:rPr dirty="0" sz="2200" spc="-40">
                <a:latin typeface="Arial"/>
                <a:cs typeface="Arial"/>
              </a:rPr>
              <a:t>holidays</a:t>
            </a:r>
            <a:r>
              <a:rPr dirty="0" sz="2200" spc="-40">
                <a:latin typeface="Lucida Sans"/>
                <a:cs typeface="Lucida Sans"/>
              </a:rPr>
              <a:t>.</a:t>
            </a:r>
            <a:r>
              <a:rPr dirty="0" sz="2200" spc="-195">
                <a:latin typeface="Lucida Sans"/>
                <a:cs typeface="Lucida Sans"/>
              </a:rPr>
              <a:t> </a:t>
            </a:r>
            <a:r>
              <a:rPr dirty="0" sz="2200">
                <a:latin typeface="Arial"/>
                <a:cs typeface="Arial"/>
              </a:rPr>
              <a:t>Out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of</a:t>
            </a:r>
            <a:r>
              <a:rPr dirty="0" sz="2200" spc="-7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hours</a:t>
            </a:r>
            <a:r>
              <a:rPr dirty="0" sz="2200" spc="-8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and</a:t>
            </a:r>
            <a:r>
              <a:rPr dirty="0" sz="2200" spc="-80">
                <a:latin typeface="Arial"/>
                <a:cs typeface="Arial"/>
              </a:rPr>
              <a:t> </a:t>
            </a:r>
            <a:r>
              <a:rPr dirty="0" sz="2200" spc="-70">
                <a:latin typeface="Arial"/>
                <a:cs typeface="Arial"/>
              </a:rPr>
              <a:t>weekend</a:t>
            </a:r>
            <a:r>
              <a:rPr dirty="0" sz="2200" spc="-1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work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will</a:t>
            </a:r>
            <a:r>
              <a:rPr dirty="0" sz="2200" spc="-8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be</a:t>
            </a:r>
            <a:r>
              <a:rPr dirty="0" sz="2200" spc="-7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billed</a:t>
            </a:r>
            <a:r>
              <a:rPr dirty="0" sz="2200" spc="-9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at</a:t>
            </a:r>
            <a:r>
              <a:rPr dirty="0" sz="2200" spc="-8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</a:t>
            </a:r>
            <a:r>
              <a:rPr dirty="0" sz="2200" spc="-8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premium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rate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of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2200">
                <a:latin typeface="Lucida Sans"/>
                <a:cs typeface="Lucida Sans"/>
              </a:rPr>
              <a:t>£</a:t>
            </a:r>
            <a:r>
              <a:rPr dirty="0" sz="2200">
                <a:latin typeface="Arial"/>
                <a:cs typeface="Arial"/>
              </a:rPr>
              <a:t>10</a:t>
            </a:r>
            <a:r>
              <a:rPr dirty="0" sz="2200" spc="-80">
                <a:latin typeface="Arial"/>
                <a:cs typeface="Arial"/>
              </a:rPr>
              <a:t> </a:t>
            </a:r>
            <a:r>
              <a:rPr dirty="0" sz="2200" spc="-75">
                <a:latin typeface="Arial"/>
                <a:cs typeface="Arial"/>
              </a:rPr>
              <a:t>above</a:t>
            </a:r>
            <a:r>
              <a:rPr dirty="0" sz="2200" spc="-9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 spc="-30">
                <a:latin typeface="Arial"/>
                <a:cs typeface="Arial"/>
              </a:rPr>
              <a:t>standard</a:t>
            </a:r>
            <a:r>
              <a:rPr dirty="0" sz="2200" spc="-9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client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rate</a:t>
            </a:r>
            <a:r>
              <a:rPr dirty="0" sz="2200" spc="-10">
                <a:latin typeface="Lucida Sans"/>
                <a:cs typeface="Lucida Sans"/>
              </a:rPr>
              <a:t>.</a:t>
            </a:r>
            <a:endParaRPr sz="22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405"/>
              </a:spcBef>
            </a:pPr>
            <a:endParaRPr sz="2200">
              <a:latin typeface="Lucida Sans"/>
              <a:cs typeface="Lucida Sans"/>
            </a:endParaRPr>
          </a:p>
          <a:p>
            <a:pPr marL="12700" marR="5080">
              <a:lnSpc>
                <a:spcPct val="124100"/>
              </a:lnSpc>
              <a:spcBef>
                <a:spcPts val="5"/>
              </a:spcBef>
            </a:pPr>
            <a:r>
              <a:rPr dirty="0" sz="2200" spc="-35">
                <a:latin typeface="Arial"/>
                <a:cs typeface="Arial"/>
              </a:rPr>
              <a:t>Specific</a:t>
            </a:r>
            <a:r>
              <a:rPr dirty="0" sz="2200" spc="-1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time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booked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in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 spc="-90">
                <a:latin typeface="Arial"/>
                <a:cs typeface="Arial"/>
              </a:rPr>
              <a:t>advance</a:t>
            </a:r>
            <a:r>
              <a:rPr dirty="0" sz="2200" spc="-90">
                <a:latin typeface="Lucida Sans"/>
                <a:cs typeface="Lucida Sans"/>
              </a:rPr>
              <a:t>,</a:t>
            </a:r>
            <a:r>
              <a:rPr dirty="0" sz="2200" spc="-135">
                <a:latin typeface="Lucida Sans"/>
                <a:cs typeface="Lucida Sans"/>
              </a:rPr>
              <a:t> </a:t>
            </a:r>
            <a:r>
              <a:rPr dirty="0" sz="2200">
                <a:latin typeface="Arial"/>
                <a:cs typeface="Arial"/>
              </a:rPr>
              <a:t>for</a:t>
            </a:r>
            <a:r>
              <a:rPr dirty="0" sz="2200" spc="20">
                <a:latin typeface="Arial"/>
                <a:cs typeface="Arial"/>
              </a:rPr>
              <a:t> </a:t>
            </a:r>
            <a:r>
              <a:rPr dirty="0" sz="2200" spc="-75">
                <a:latin typeface="Arial"/>
                <a:cs typeface="Arial"/>
              </a:rPr>
              <a:t>example</a:t>
            </a:r>
            <a:r>
              <a:rPr dirty="0" sz="2200" spc="-8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time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booked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for</a:t>
            </a:r>
            <a:r>
              <a:rPr dirty="0" sz="2200" spc="2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an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 spc="-60">
                <a:latin typeface="Arial"/>
                <a:cs typeface="Arial"/>
              </a:rPr>
              <a:t>agreed</a:t>
            </a:r>
            <a:r>
              <a:rPr dirty="0" sz="2200" spc="-90">
                <a:latin typeface="Arial"/>
                <a:cs typeface="Arial"/>
              </a:rPr>
              <a:t> </a:t>
            </a:r>
            <a:r>
              <a:rPr dirty="0" sz="2200" spc="-45">
                <a:latin typeface="Arial"/>
                <a:cs typeface="Arial"/>
              </a:rPr>
              <a:t>meeting</a:t>
            </a:r>
            <a:r>
              <a:rPr dirty="0" sz="2200" spc="-45">
                <a:latin typeface="Lucida Sans"/>
                <a:cs typeface="Lucida Sans"/>
              </a:rPr>
              <a:t>,</a:t>
            </a:r>
            <a:r>
              <a:rPr dirty="0" sz="2200" spc="-135">
                <a:latin typeface="Lucida Sans"/>
                <a:cs typeface="Lucida Sans"/>
              </a:rPr>
              <a:t> </a:t>
            </a:r>
            <a:r>
              <a:rPr dirty="0" sz="2200">
                <a:latin typeface="Arial"/>
                <a:cs typeface="Arial"/>
              </a:rPr>
              <a:t>time</a:t>
            </a:r>
            <a:r>
              <a:rPr dirty="0" sz="2200" spc="-25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booked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to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 spc="-30">
                <a:latin typeface="Arial"/>
                <a:cs typeface="Arial"/>
              </a:rPr>
              <a:t>accept</a:t>
            </a:r>
            <a:r>
              <a:rPr dirty="0" sz="2200" spc="-95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an </a:t>
            </a:r>
            <a:r>
              <a:rPr dirty="0" sz="2200" spc="-55">
                <a:latin typeface="Arial"/>
                <a:cs typeface="Arial"/>
              </a:rPr>
              <a:t>agreed</a:t>
            </a:r>
            <a:r>
              <a:rPr dirty="0" sz="2200" spc="-105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incoming</a:t>
            </a:r>
            <a:r>
              <a:rPr dirty="0" sz="2200" spc="-11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call</a:t>
            </a:r>
            <a:r>
              <a:rPr dirty="0" sz="2200">
                <a:latin typeface="Lucida Sans"/>
                <a:cs typeface="Lucida Sans"/>
              </a:rPr>
              <a:t>,</a:t>
            </a:r>
            <a:r>
              <a:rPr dirty="0" sz="2200" spc="-145">
                <a:latin typeface="Lucida Sans"/>
                <a:cs typeface="Lucida Sans"/>
              </a:rPr>
              <a:t> </a:t>
            </a:r>
            <a:r>
              <a:rPr dirty="0" sz="2200">
                <a:latin typeface="Arial"/>
                <a:cs typeface="Arial"/>
              </a:rPr>
              <a:t>etc</a:t>
            </a:r>
            <a:r>
              <a:rPr dirty="0" sz="2200">
                <a:latin typeface="Lucida Sans"/>
                <a:cs typeface="Lucida Sans"/>
              </a:rPr>
              <a:t>.</a:t>
            </a:r>
            <a:r>
              <a:rPr dirty="0" sz="2200" spc="-140">
                <a:latin typeface="Lucida Sans"/>
                <a:cs typeface="Lucida Sans"/>
              </a:rPr>
              <a:t> </a:t>
            </a:r>
            <a:r>
              <a:rPr dirty="0" sz="2200">
                <a:latin typeface="Arial"/>
                <a:cs typeface="Arial"/>
              </a:rPr>
              <a:t>will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be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billed</a:t>
            </a:r>
            <a:r>
              <a:rPr dirty="0" sz="2200" spc="-70">
                <a:latin typeface="Arial"/>
                <a:cs typeface="Arial"/>
              </a:rPr>
              <a:t> even</a:t>
            </a:r>
            <a:r>
              <a:rPr dirty="0" sz="2200" spc="-8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if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not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 spc="-75">
                <a:latin typeface="Arial"/>
                <a:cs typeface="Arial"/>
              </a:rPr>
              <a:t>used</a:t>
            </a:r>
            <a:r>
              <a:rPr dirty="0" sz="2200" spc="-75">
                <a:latin typeface="Lucida Sans"/>
                <a:cs typeface="Lucida Sans"/>
              </a:rPr>
              <a:t>,</a:t>
            </a:r>
            <a:r>
              <a:rPr dirty="0" sz="2200" spc="-180">
                <a:latin typeface="Lucida Sans"/>
                <a:cs typeface="Lucida Sans"/>
              </a:rPr>
              <a:t> </a:t>
            </a:r>
            <a:r>
              <a:rPr dirty="0" sz="2200" spc="-70">
                <a:latin typeface="Arial"/>
                <a:cs typeface="Arial"/>
              </a:rPr>
              <a:t>unless</a:t>
            </a:r>
            <a:r>
              <a:rPr dirty="0" sz="2200" spc="-10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 spc="-50">
                <a:latin typeface="Arial"/>
                <a:cs typeface="Arial"/>
              </a:rPr>
              <a:t>arrangements</a:t>
            </a:r>
            <a:r>
              <a:rPr dirty="0" sz="2200" spc="-2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are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 spc="-40">
                <a:latin typeface="Arial"/>
                <a:cs typeface="Arial"/>
              </a:rPr>
              <a:t>cancelled</a:t>
            </a:r>
            <a:r>
              <a:rPr dirty="0" sz="2200" spc="-9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with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 spc="-50">
                <a:latin typeface="Arial"/>
                <a:cs typeface="Arial"/>
              </a:rPr>
              <a:t>a </a:t>
            </a:r>
            <a:r>
              <a:rPr dirty="0" sz="2200" spc="-10">
                <a:latin typeface="Arial"/>
                <a:cs typeface="Arial"/>
              </a:rPr>
              <a:t>minimum</a:t>
            </a:r>
            <a:r>
              <a:rPr dirty="0" sz="2200" spc="-12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of</a:t>
            </a:r>
            <a:r>
              <a:rPr dirty="0" sz="2200" spc="-7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24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 spc="-45">
                <a:latin typeface="Arial"/>
                <a:cs typeface="Arial"/>
              </a:rPr>
              <a:t>hours</a:t>
            </a:r>
            <a:r>
              <a:rPr dirty="0" sz="2200" spc="-45">
                <a:latin typeface="Lucida Sans"/>
                <a:cs typeface="Lucida Sans"/>
              </a:rPr>
              <a:t>’</a:t>
            </a:r>
            <a:r>
              <a:rPr dirty="0" sz="2200" spc="-145">
                <a:latin typeface="Lucida Sans"/>
                <a:cs typeface="Lucida Sans"/>
              </a:rPr>
              <a:t> </a:t>
            </a:r>
            <a:r>
              <a:rPr dirty="0" sz="2200">
                <a:latin typeface="Arial"/>
                <a:cs typeface="Arial"/>
              </a:rPr>
              <a:t>notice</a:t>
            </a:r>
            <a:r>
              <a:rPr dirty="0" sz="2200" spc="-7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or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 spc="-70">
                <a:latin typeface="Arial"/>
                <a:cs typeface="Arial"/>
              </a:rPr>
              <a:t>unless</a:t>
            </a:r>
            <a:r>
              <a:rPr dirty="0" sz="2200" spc="-10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that</a:t>
            </a:r>
            <a:r>
              <a:rPr dirty="0" sz="2200" spc="-7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time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can</a:t>
            </a:r>
            <a:r>
              <a:rPr dirty="0" sz="2200" spc="-12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be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reallocated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to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another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client</a:t>
            </a:r>
            <a:r>
              <a:rPr dirty="0" sz="2200" spc="-10">
                <a:latin typeface="Lucida Sans"/>
                <a:cs typeface="Lucida Sans"/>
              </a:rPr>
              <a:t>.</a:t>
            </a:r>
            <a:endParaRPr sz="22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dirty="0" sz="2200" spc="-10">
                <a:latin typeface="Arial"/>
                <a:cs typeface="Arial"/>
              </a:rPr>
              <a:t>Holiday</a:t>
            </a:r>
            <a:r>
              <a:rPr dirty="0" sz="2200" spc="-1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notice</a:t>
            </a:r>
            <a:r>
              <a:rPr dirty="0" sz="2200" spc="-114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will</a:t>
            </a:r>
            <a:r>
              <a:rPr dirty="0" sz="2200" spc="-8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be</a:t>
            </a:r>
            <a:r>
              <a:rPr dirty="0" sz="2200" spc="-80">
                <a:latin typeface="Arial"/>
                <a:cs typeface="Arial"/>
              </a:rPr>
              <a:t> </a:t>
            </a:r>
            <a:r>
              <a:rPr dirty="0" sz="2200" spc="-60">
                <a:latin typeface="Arial"/>
                <a:cs typeface="Arial"/>
              </a:rPr>
              <a:t>given</a:t>
            </a:r>
            <a:r>
              <a:rPr dirty="0" sz="2200" spc="-114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</a:t>
            </a:r>
            <a:r>
              <a:rPr dirty="0" sz="2200" spc="-90">
                <a:latin typeface="Arial"/>
                <a:cs typeface="Arial"/>
              </a:rPr>
              <a:t> </a:t>
            </a:r>
            <a:r>
              <a:rPr dirty="0" sz="2200" spc="-60">
                <a:latin typeface="Arial"/>
                <a:cs typeface="Arial"/>
              </a:rPr>
              <a:t>week</a:t>
            </a:r>
            <a:r>
              <a:rPr dirty="0" sz="2200" spc="-12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in</a:t>
            </a:r>
            <a:r>
              <a:rPr dirty="0" sz="2200" spc="-90">
                <a:latin typeface="Arial"/>
                <a:cs typeface="Arial"/>
              </a:rPr>
              <a:t> </a:t>
            </a:r>
            <a:r>
              <a:rPr dirty="0" sz="2200" spc="-85">
                <a:latin typeface="Arial"/>
                <a:cs typeface="Arial"/>
              </a:rPr>
              <a:t>advance</a:t>
            </a:r>
            <a:r>
              <a:rPr dirty="0" sz="2200" spc="-10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and</a:t>
            </a:r>
            <a:r>
              <a:rPr dirty="0" sz="2200" spc="-85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alternative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 spc="-50">
                <a:latin typeface="Arial"/>
                <a:cs typeface="Arial"/>
              </a:rPr>
              <a:t>Ask</a:t>
            </a:r>
            <a:r>
              <a:rPr dirty="0" sz="2200" spc="-114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Avril</a:t>
            </a:r>
            <a:r>
              <a:rPr dirty="0" sz="2200" spc="-8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support</a:t>
            </a:r>
            <a:r>
              <a:rPr dirty="0" sz="2200" spc="-75">
                <a:latin typeface="Arial"/>
                <a:cs typeface="Arial"/>
              </a:rPr>
              <a:t> </a:t>
            </a:r>
            <a:r>
              <a:rPr dirty="0" sz="2200" spc="-40">
                <a:latin typeface="Arial"/>
                <a:cs typeface="Arial"/>
              </a:rPr>
              <a:t>can</a:t>
            </a:r>
            <a:r>
              <a:rPr dirty="0" sz="2200" spc="-12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be</a:t>
            </a:r>
            <a:r>
              <a:rPr dirty="0" sz="2200" spc="-7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provided</a:t>
            </a:r>
            <a:r>
              <a:rPr dirty="0" sz="2200" spc="-10">
                <a:latin typeface="Lucida Sans"/>
                <a:cs typeface="Lucida Sans"/>
              </a:rPr>
              <a:t>.</a:t>
            </a:r>
            <a:endParaRPr sz="22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1330"/>
              </a:spcBef>
            </a:pPr>
            <a:endParaRPr sz="22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</a:pPr>
            <a:r>
              <a:rPr dirty="0" sz="2200" spc="-35">
                <a:latin typeface="Arial"/>
                <a:cs typeface="Arial"/>
              </a:rPr>
              <a:t>Ask</a:t>
            </a:r>
            <a:r>
              <a:rPr dirty="0" sz="2200" spc="-12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Avril</a:t>
            </a:r>
            <a:r>
              <a:rPr dirty="0" sz="2200" spc="-75">
                <a:latin typeface="Arial"/>
                <a:cs typeface="Arial"/>
              </a:rPr>
              <a:t> </a:t>
            </a:r>
            <a:r>
              <a:rPr dirty="0" sz="2200" spc="-70">
                <a:latin typeface="Arial"/>
                <a:cs typeface="Arial"/>
              </a:rPr>
              <a:t>reserves</a:t>
            </a:r>
            <a:r>
              <a:rPr dirty="0" sz="2200" spc="-8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right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to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 spc="-65">
                <a:latin typeface="Arial"/>
                <a:cs typeface="Arial"/>
              </a:rPr>
              <a:t>amend</a:t>
            </a:r>
            <a:r>
              <a:rPr dirty="0" sz="2200" spc="-9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cost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of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 spc="-80">
                <a:latin typeface="Arial"/>
                <a:cs typeface="Arial"/>
              </a:rPr>
              <a:t>services </a:t>
            </a:r>
            <a:r>
              <a:rPr dirty="0" sz="2200">
                <a:latin typeface="Arial"/>
                <a:cs typeface="Arial"/>
              </a:rPr>
              <a:t>by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 spc="-40">
                <a:latin typeface="Arial"/>
                <a:cs typeface="Arial"/>
              </a:rPr>
              <a:t>serving</a:t>
            </a:r>
            <a:r>
              <a:rPr dirty="0" sz="2200" spc="-114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one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 spc="-45">
                <a:latin typeface="Arial"/>
                <a:cs typeface="Arial"/>
              </a:rPr>
              <a:t>months</a:t>
            </a:r>
            <a:r>
              <a:rPr dirty="0" sz="2200" spc="-45">
                <a:latin typeface="Lucida Sans"/>
                <a:cs typeface="Lucida Sans"/>
              </a:rPr>
              <a:t>’</a:t>
            </a:r>
            <a:r>
              <a:rPr dirty="0" sz="2200" spc="-155">
                <a:latin typeface="Lucida Sans"/>
                <a:cs typeface="Lucida Sans"/>
              </a:rPr>
              <a:t> </a:t>
            </a:r>
            <a:r>
              <a:rPr dirty="0" sz="2200">
                <a:latin typeface="Arial"/>
                <a:cs typeface="Arial"/>
              </a:rPr>
              <a:t>notice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in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writing</a:t>
            </a:r>
            <a:r>
              <a:rPr dirty="0" sz="2200" spc="-10">
                <a:latin typeface="Lucida Sans"/>
                <a:cs typeface="Lucida Sans"/>
              </a:rPr>
              <a:t>.</a:t>
            </a:r>
            <a:endParaRPr sz="2200">
              <a:latin typeface="Lucida Sans"/>
              <a:cs typeface="Lucida San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235"/>
              <a:t>Terms</a:t>
            </a:r>
            <a:r>
              <a:rPr dirty="0" spc="595"/>
              <a:t> </a:t>
            </a:r>
            <a:r>
              <a:rPr dirty="0"/>
              <a:t>&amp;</a:t>
            </a:r>
            <a:r>
              <a:rPr dirty="0" spc="-114"/>
              <a:t> </a:t>
            </a:r>
            <a:r>
              <a:rPr dirty="0" spc="190"/>
              <a:t>Conditions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17846905" y="631492"/>
            <a:ext cx="280670" cy="1119505"/>
          </a:xfrm>
          <a:prstGeom prst="rect">
            <a:avLst/>
          </a:prstGeom>
        </p:spPr>
        <p:txBody>
          <a:bodyPr wrap="square" lIns="0" tIns="571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1700">
                <a:solidFill>
                  <a:srgbClr val="FFFFFF"/>
                </a:solidFill>
                <a:latin typeface="Lucida Sans"/>
                <a:cs typeface="Lucida Sans"/>
              </a:rPr>
              <a:t>ASK</a:t>
            </a:r>
            <a:r>
              <a:rPr dirty="0" sz="1700" spc="19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700" spc="-20">
                <a:solidFill>
                  <a:srgbClr val="FFFFFF"/>
                </a:solidFill>
                <a:latin typeface="Lucida Sans"/>
                <a:cs typeface="Lucida Sans"/>
              </a:rPr>
              <a:t>AVRIL</a:t>
            </a:r>
            <a:endParaRPr sz="1700">
              <a:latin typeface="Lucida Sans"/>
              <a:cs typeface="Lucida Sans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015" y="8611196"/>
            <a:ext cx="2371721" cy="16758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5667088" y="255955"/>
            <a:ext cx="2621280" cy="10031095"/>
          </a:xfrm>
          <a:custGeom>
            <a:avLst/>
            <a:gdLst/>
            <a:ahLst/>
            <a:cxnLst/>
            <a:rect l="l" t="t" r="r" b="b"/>
            <a:pathLst>
              <a:path w="2621280" h="10031095">
                <a:moveTo>
                  <a:pt x="2620911" y="0"/>
                </a:moveTo>
                <a:lnTo>
                  <a:pt x="0" y="0"/>
                </a:lnTo>
                <a:lnTo>
                  <a:pt x="0" y="10031044"/>
                </a:lnTo>
                <a:lnTo>
                  <a:pt x="2620911" y="10031044"/>
                </a:lnTo>
                <a:lnTo>
                  <a:pt x="2620911" y="0"/>
                </a:lnTo>
                <a:close/>
              </a:path>
            </a:pathLst>
          </a:custGeom>
          <a:solidFill>
            <a:srgbClr val="0004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3907515" y="1661474"/>
            <a:ext cx="932815" cy="18415"/>
          </a:xfrm>
          <a:custGeom>
            <a:avLst/>
            <a:gdLst/>
            <a:ahLst/>
            <a:cxnLst/>
            <a:rect l="l" t="t" r="r" b="b"/>
            <a:pathLst>
              <a:path w="932815" h="18414">
                <a:moveTo>
                  <a:pt x="932345" y="0"/>
                </a:moveTo>
                <a:lnTo>
                  <a:pt x="0" y="0"/>
                </a:lnTo>
                <a:lnTo>
                  <a:pt x="0" y="18122"/>
                </a:lnTo>
                <a:lnTo>
                  <a:pt x="932345" y="18122"/>
                </a:lnTo>
                <a:lnTo>
                  <a:pt x="932345" y="0"/>
                </a:lnTo>
                <a:close/>
              </a:path>
            </a:pathLst>
          </a:custGeom>
          <a:solidFill>
            <a:srgbClr val="DB3B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5582696" y="255600"/>
            <a:ext cx="18415" cy="10031730"/>
          </a:xfrm>
          <a:custGeom>
            <a:avLst/>
            <a:gdLst/>
            <a:ahLst/>
            <a:cxnLst/>
            <a:rect l="l" t="t" r="r" b="b"/>
            <a:pathLst>
              <a:path w="18415" h="10031730">
                <a:moveTo>
                  <a:pt x="18122" y="0"/>
                </a:moveTo>
                <a:lnTo>
                  <a:pt x="0" y="0"/>
                </a:lnTo>
                <a:lnTo>
                  <a:pt x="0" y="10031399"/>
                </a:lnTo>
                <a:lnTo>
                  <a:pt x="18122" y="10031399"/>
                </a:lnTo>
                <a:lnTo>
                  <a:pt x="18122" y="0"/>
                </a:lnTo>
                <a:close/>
              </a:path>
            </a:pathLst>
          </a:custGeom>
          <a:solidFill>
            <a:srgbClr val="9F53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9119768" y="10169473"/>
            <a:ext cx="18415" cy="118110"/>
          </a:xfrm>
          <a:custGeom>
            <a:avLst/>
            <a:gdLst/>
            <a:ahLst/>
            <a:cxnLst/>
            <a:rect l="l" t="t" r="r" b="b"/>
            <a:pathLst>
              <a:path w="18415" h="118109">
                <a:moveTo>
                  <a:pt x="18122" y="0"/>
                </a:moveTo>
                <a:lnTo>
                  <a:pt x="0" y="0"/>
                </a:lnTo>
                <a:lnTo>
                  <a:pt x="0" y="117525"/>
                </a:lnTo>
                <a:lnTo>
                  <a:pt x="18122" y="117525"/>
                </a:lnTo>
                <a:lnTo>
                  <a:pt x="18122" y="0"/>
                </a:lnTo>
                <a:close/>
              </a:path>
            </a:pathLst>
          </a:custGeom>
          <a:solidFill>
            <a:srgbClr val="DB3B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 marR="127635">
              <a:lnSpc>
                <a:spcPct val="124000"/>
              </a:lnSpc>
              <a:spcBef>
                <a:spcPts val="90"/>
              </a:spcBef>
            </a:pPr>
            <a:r>
              <a:rPr dirty="0">
                <a:latin typeface="Tahoma"/>
                <a:cs typeface="Tahoma"/>
              </a:rPr>
              <a:t>Re</a:t>
            </a:r>
            <a:r>
              <a:rPr dirty="0">
                <a:latin typeface="Calibri"/>
                <a:cs typeface="Calibri"/>
              </a:rPr>
              <a:t>t</a:t>
            </a:r>
            <a:r>
              <a:rPr dirty="0">
                <a:latin typeface="Tahoma"/>
                <a:cs typeface="Tahoma"/>
              </a:rPr>
              <a:t>aine</a:t>
            </a:r>
            <a:r>
              <a:rPr dirty="0">
                <a:latin typeface="Calibri"/>
                <a:cs typeface="Calibri"/>
              </a:rPr>
              <a:t>r</a:t>
            </a:r>
            <a:r>
              <a:rPr dirty="0" spc="-40">
                <a:latin typeface="Calibri"/>
                <a:cs typeface="Calibri"/>
              </a:rPr>
              <a:t> </a:t>
            </a:r>
            <a:r>
              <a:rPr dirty="0">
                <a:latin typeface="Tahoma"/>
                <a:cs typeface="Tahoma"/>
              </a:rPr>
              <a:t>fee</a:t>
            </a:r>
            <a:r>
              <a:rPr dirty="0">
                <a:latin typeface="Calibri"/>
                <a:cs typeface="Calibri"/>
              </a:rPr>
              <a:t>s</a:t>
            </a:r>
            <a:r>
              <a:rPr dirty="0" sz="2050">
                <a:latin typeface="Lucida Sans"/>
                <a:cs typeface="Lucida Sans"/>
              </a:rPr>
              <a:t>:</a:t>
            </a:r>
            <a:r>
              <a:rPr dirty="0" sz="2050" spc="-75">
                <a:latin typeface="Lucida Sans"/>
                <a:cs typeface="Lucida Sans"/>
              </a:rPr>
              <a:t> </a:t>
            </a:r>
            <a:r>
              <a:rPr dirty="0" spc="-90"/>
              <a:t>Payable</a:t>
            </a:r>
            <a:r>
              <a:rPr dirty="0" spc="-155"/>
              <a:t> </a:t>
            </a:r>
            <a:r>
              <a:rPr dirty="0"/>
              <a:t>monthly</a:t>
            </a:r>
            <a:r>
              <a:rPr dirty="0" spc="-45"/>
              <a:t> </a:t>
            </a:r>
            <a:r>
              <a:rPr dirty="0"/>
              <a:t>in</a:t>
            </a:r>
            <a:r>
              <a:rPr dirty="0" spc="-65"/>
              <a:t> </a:t>
            </a:r>
            <a:r>
              <a:rPr dirty="0" spc="-80"/>
              <a:t>advance</a:t>
            </a:r>
            <a:r>
              <a:rPr dirty="0" spc="-80">
                <a:latin typeface="Lucida Sans"/>
                <a:cs typeface="Lucida Sans"/>
              </a:rPr>
              <a:t>;</a:t>
            </a:r>
            <a:r>
              <a:rPr dirty="0" spc="-145">
                <a:latin typeface="Lucida Sans"/>
                <a:cs typeface="Lucida Sans"/>
              </a:rPr>
              <a:t> </a:t>
            </a:r>
            <a:r>
              <a:rPr dirty="0"/>
              <a:t>an</a:t>
            </a:r>
            <a:r>
              <a:rPr dirty="0" spc="-65"/>
              <a:t> </a:t>
            </a:r>
            <a:r>
              <a:rPr dirty="0" spc="-20"/>
              <a:t>invoice</a:t>
            </a:r>
            <a:r>
              <a:rPr dirty="0" spc="-50"/>
              <a:t> </a:t>
            </a:r>
            <a:r>
              <a:rPr dirty="0"/>
              <a:t>will</a:t>
            </a:r>
            <a:r>
              <a:rPr dirty="0" spc="-75"/>
              <a:t> </a:t>
            </a:r>
            <a:r>
              <a:rPr dirty="0"/>
              <a:t>be</a:t>
            </a:r>
            <a:r>
              <a:rPr dirty="0" spc="-50"/>
              <a:t> </a:t>
            </a:r>
            <a:r>
              <a:rPr dirty="0" spc="-25"/>
              <a:t>sent</a:t>
            </a:r>
            <a:r>
              <a:rPr dirty="0" spc="-105"/>
              <a:t> </a:t>
            </a:r>
            <a:r>
              <a:rPr dirty="0"/>
              <a:t>out</a:t>
            </a:r>
            <a:r>
              <a:rPr dirty="0" spc="-55"/>
              <a:t> </a:t>
            </a:r>
            <a:r>
              <a:rPr dirty="0"/>
              <a:t>at</a:t>
            </a:r>
            <a:r>
              <a:rPr dirty="0" spc="-65"/>
              <a:t> </a:t>
            </a:r>
            <a:r>
              <a:rPr dirty="0"/>
              <a:t>the</a:t>
            </a:r>
            <a:r>
              <a:rPr dirty="0" spc="-55"/>
              <a:t> </a:t>
            </a:r>
            <a:r>
              <a:rPr dirty="0"/>
              <a:t>end</a:t>
            </a:r>
            <a:r>
              <a:rPr dirty="0" spc="-65"/>
              <a:t> </a:t>
            </a:r>
            <a:r>
              <a:rPr dirty="0"/>
              <a:t>of</a:t>
            </a:r>
            <a:r>
              <a:rPr dirty="0" spc="-55"/>
              <a:t> </a:t>
            </a:r>
            <a:r>
              <a:rPr dirty="0" spc="-65"/>
              <a:t>each</a:t>
            </a:r>
            <a:r>
              <a:rPr dirty="0" spc="-120"/>
              <a:t> </a:t>
            </a:r>
            <a:r>
              <a:rPr dirty="0"/>
              <a:t>month</a:t>
            </a:r>
            <a:r>
              <a:rPr dirty="0">
                <a:latin typeface="Lucida Sans"/>
                <a:cs typeface="Lucida Sans"/>
              </a:rPr>
              <a:t>.</a:t>
            </a:r>
            <a:r>
              <a:rPr dirty="0" spc="-120">
                <a:latin typeface="Lucida Sans"/>
                <a:cs typeface="Lucida Sans"/>
              </a:rPr>
              <a:t> </a:t>
            </a:r>
            <a:r>
              <a:rPr dirty="0"/>
              <a:t>Up</a:t>
            </a:r>
            <a:r>
              <a:rPr dirty="0" spc="-75"/>
              <a:t> </a:t>
            </a:r>
            <a:r>
              <a:rPr dirty="0"/>
              <a:t>to</a:t>
            </a:r>
            <a:r>
              <a:rPr dirty="0" spc="-65"/>
              <a:t> </a:t>
            </a:r>
            <a:r>
              <a:rPr dirty="0" spc="-25"/>
              <a:t>25</a:t>
            </a:r>
            <a:r>
              <a:rPr dirty="0" spc="-25">
                <a:latin typeface="Lucida Sans"/>
                <a:cs typeface="Lucida Sans"/>
              </a:rPr>
              <a:t>% </a:t>
            </a:r>
            <a:r>
              <a:rPr dirty="0"/>
              <a:t>of</a:t>
            </a:r>
            <a:r>
              <a:rPr dirty="0" spc="-114"/>
              <a:t> </a:t>
            </a:r>
            <a:r>
              <a:rPr dirty="0"/>
              <a:t>the</a:t>
            </a:r>
            <a:r>
              <a:rPr dirty="0" spc="-75"/>
              <a:t> </a:t>
            </a:r>
            <a:r>
              <a:rPr dirty="0"/>
              <a:t>hours</a:t>
            </a:r>
            <a:r>
              <a:rPr dirty="0" spc="-70"/>
              <a:t> </a:t>
            </a:r>
            <a:r>
              <a:rPr dirty="0" spc="-50"/>
              <a:t>purchased</a:t>
            </a:r>
            <a:r>
              <a:rPr dirty="0" spc="-95"/>
              <a:t> </a:t>
            </a:r>
            <a:r>
              <a:rPr dirty="0"/>
              <a:t>under</a:t>
            </a:r>
            <a:r>
              <a:rPr dirty="0" spc="-60"/>
              <a:t> </a:t>
            </a:r>
            <a:r>
              <a:rPr dirty="0"/>
              <a:t>a</a:t>
            </a:r>
            <a:r>
              <a:rPr dirty="0" spc="-75"/>
              <a:t> </a:t>
            </a:r>
            <a:r>
              <a:rPr dirty="0"/>
              <a:t>monthly</a:t>
            </a:r>
            <a:r>
              <a:rPr dirty="0" spc="-55"/>
              <a:t> </a:t>
            </a:r>
            <a:r>
              <a:rPr dirty="0"/>
              <a:t>retainer</a:t>
            </a:r>
            <a:r>
              <a:rPr dirty="0" spc="-60"/>
              <a:t> </a:t>
            </a:r>
            <a:r>
              <a:rPr dirty="0" spc="-25"/>
              <a:t>can</a:t>
            </a:r>
            <a:r>
              <a:rPr dirty="0" spc="-130"/>
              <a:t> </a:t>
            </a:r>
            <a:r>
              <a:rPr dirty="0"/>
              <a:t>be</a:t>
            </a:r>
            <a:r>
              <a:rPr dirty="0" spc="-70"/>
              <a:t> </a:t>
            </a:r>
            <a:r>
              <a:rPr dirty="0"/>
              <a:t>rolled</a:t>
            </a:r>
            <a:r>
              <a:rPr dirty="0" spc="-75"/>
              <a:t> </a:t>
            </a:r>
            <a:r>
              <a:rPr dirty="0"/>
              <a:t>over</a:t>
            </a:r>
            <a:r>
              <a:rPr dirty="0" spc="-55"/>
              <a:t> </a:t>
            </a:r>
            <a:r>
              <a:rPr dirty="0"/>
              <a:t>to</a:t>
            </a:r>
            <a:r>
              <a:rPr dirty="0" spc="-75"/>
              <a:t> </a:t>
            </a:r>
            <a:r>
              <a:rPr dirty="0"/>
              <a:t>the</a:t>
            </a:r>
            <a:r>
              <a:rPr dirty="0" spc="-75"/>
              <a:t> </a:t>
            </a:r>
            <a:r>
              <a:rPr dirty="0"/>
              <a:t>following</a:t>
            </a:r>
            <a:r>
              <a:rPr dirty="0" spc="-85"/>
              <a:t> </a:t>
            </a:r>
            <a:r>
              <a:rPr dirty="0"/>
              <a:t>month</a:t>
            </a:r>
            <a:r>
              <a:rPr dirty="0" spc="-50"/>
              <a:t> </a:t>
            </a:r>
            <a:r>
              <a:rPr dirty="0"/>
              <a:t>if</a:t>
            </a:r>
            <a:r>
              <a:rPr dirty="0" spc="-35"/>
              <a:t> </a:t>
            </a:r>
            <a:r>
              <a:rPr dirty="0" spc="-65"/>
              <a:t>unused</a:t>
            </a:r>
            <a:r>
              <a:rPr dirty="0" spc="-65">
                <a:latin typeface="Lucida Sans"/>
                <a:cs typeface="Lucida Sans"/>
              </a:rPr>
              <a:t>.</a:t>
            </a:r>
            <a:r>
              <a:rPr dirty="0" spc="-135">
                <a:latin typeface="Lucida Sans"/>
                <a:cs typeface="Lucida Sans"/>
              </a:rPr>
              <a:t> </a:t>
            </a:r>
            <a:r>
              <a:rPr dirty="0" spc="-25"/>
              <a:t>Any </a:t>
            </a:r>
            <a:r>
              <a:rPr dirty="0"/>
              <a:t>additional</a:t>
            </a:r>
            <a:r>
              <a:rPr dirty="0" spc="-100"/>
              <a:t> </a:t>
            </a:r>
            <a:r>
              <a:rPr dirty="0"/>
              <a:t>hours</a:t>
            </a:r>
            <a:r>
              <a:rPr dirty="0" spc="-65"/>
              <a:t> </a:t>
            </a:r>
            <a:r>
              <a:rPr dirty="0"/>
              <a:t>required</a:t>
            </a:r>
            <a:r>
              <a:rPr dirty="0" spc="-55"/>
              <a:t> </a:t>
            </a:r>
            <a:r>
              <a:rPr dirty="0"/>
              <a:t>will</a:t>
            </a:r>
            <a:r>
              <a:rPr dirty="0" spc="-85"/>
              <a:t> </a:t>
            </a:r>
            <a:r>
              <a:rPr dirty="0"/>
              <a:t>be</a:t>
            </a:r>
            <a:r>
              <a:rPr dirty="0" spc="-70"/>
              <a:t> </a:t>
            </a:r>
            <a:r>
              <a:rPr dirty="0" spc="-20"/>
              <a:t>pre</a:t>
            </a:r>
            <a:r>
              <a:rPr dirty="0" spc="-20">
                <a:latin typeface="Lucida Sans"/>
                <a:cs typeface="Lucida Sans"/>
              </a:rPr>
              <a:t>-</a:t>
            </a:r>
            <a:r>
              <a:rPr dirty="0" spc="-35"/>
              <a:t>approved</a:t>
            </a:r>
            <a:r>
              <a:rPr dirty="0" spc="-114"/>
              <a:t> </a:t>
            </a:r>
            <a:r>
              <a:rPr dirty="0"/>
              <a:t>by</a:t>
            </a:r>
            <a:r>
              <a:rPr dirty="0" spc="-65"/>
              <a:t> </a:t>
            </a:r>
            <a:r>
              <a:rPr dirty="0" spc="-10"/>
              <a:t>client</a:t>
            </a:r>
            <a:r>
              <a:rPr dirty="0" spc="-10">
                <a:latin typeface="Lucida Sans"/>
                <a:cs typeface="Lucida Sans"/>
              </a:rPr>
              <a:t>,</a:t>
            </a:r>
            <a:r>
              <a:rPr dirty="0" spc="-165">
                <a:latin typeface="Lucida Sans"/>
                <a:cs typeface="Lucida Sans"/>
              </a:rPr>
              <a:t> </a:t>
            </a:r>
            <a:r>
              <a:rPr dirty="0"/>
              <a:t>with</a:t>
            </a:r>
            <a:r>
              <a:rPr dirty="0" spc="-70"/>
              <a:t> </a:t>
            </a:r>
            <a:r>
              <a:rPr dirty="0"/>
              <a:t>all</a:t>
            </a:r>
            <a:r>
              <a:rPr dirty="0" spc="-80"/>
              <a:t> </a:t>
            </a:r>
            <a:r>
              <a:rPr dirty="0" spc="-30"/>
              <a:t>cumulative</a:t>
            </a:r>
            <a:r>
              <a:rPr dirty="0" spc="-90"/>
              <a:t> </a:t>
            </a:r>
            <a:r>
              <a:rPr dirty="0"/>
              <a:t>hours</a:t>
            </a:r>
            <a:r>
              <a:rPr dirty="0" spc="-70"/>
              <a:t> </a:t>
            </a:r>
            <a:r>
              <a:rPr dirty="0" spc="-40"/>
              <a:t>charged</a:t>
            </a:r>
            <a:r>
              <a:rPr dirty="0" spc="-110"/>
              <a:t> </a:t>
            </a:r>
            <a:r>
              <a:rPr dirty="0"/>
              <a:t>at</a:t>
            </a:r>
            <a:r>
              <a:rPr dirty="0" spc="-75"/>
              <a:t> </a:t>
            </a:r>
            <a:r>
              <a:rPr dirty="0"/>
              <a:t>the</a:t>
            </a:r>
            <a:r>
              <a:rPr dirty="0" spc="-70"/>
              <a:t> </a:t>
            </a:r>
            <a:r>
              <a:rPr dirty="0" spc="-10"/>
              <a:t>agreed </a:t>
            </a:r>
            <a:r>
              <a:rPr dirty="0"/>
              <a:t>client</a:t>
            </a:r>
            <a:r>
              <a:rPr dirty="0" spc="-110"/>
              <a:t> </a:t>
            </a:r>
            <a:r>
              <a:rPr dirty="0"/>
              <a:t>rate</a:t>
            </a:r>
            <a:r>
              <a:rPr dirty="0" spc="-85"/>
              <a:t> </a:t>
            </a:r>
            <a:r>
              <a:rPr dirty="0"/>
              <a:t>and</a:t>
            </a:r>
            <a:r>
              <a:rPr dirty="0" spc="-90"/>
              <a:t> </a:t>
            </a:r>
            <a:r>
              <a:rPr dirty="0" spc="-25"/>
              <a:t>invoiced</a:t>
            </a:r>
            <a:r>
              <a:rPr dirty="0" spc="-95"/>
              <a:t> </a:t>
            </a:r>
            <a:r>
              <a:rPr dirty="0"/>
              <a:t>monthly</a:t>
            </a:r>
            <a:r>
              <a:rPr dirty="0" spc="-80"/>
              <a:t> </a:t>
            </a:r>
            <a:r>
              <a:rPr dirty="0"/>
              <a:t>in</a:t>
            </a:r>
            <a:r>
              <a:rPr dirty="0" spc="-90"/>
              <a:t> </a:t>
            </a:r>
            <a:r>
              <a:rPr dirty="0" spc="-30"/>
              <a:t>arrears</a:t>
            </a:r>
            <a:r>
              <a:rPr dirty="0" spc="-30">
                <a:latin typeface="Lucida Sans"/>
                <a:cs typeface="Lucida Sans"/>
              </a:rPr>
              <a:t>.</a:t>
            </a:r>
            <a:r>
              <a:rPr dirty="0" spc="-30"/>
              <a:t>The</a:t>
            </a:r>
            <a:r>
              <a:rPr dirty="0" spc="-95"/>
              <a:t> </a:t>
            </a:r>
            <a:r>
              <a:rPr dirty="0"/>
              <a:t>level</a:t>
            </a:r>
            <a:r>
              <a:rPr dirty="0" spc="-95"/>
              <a:t> </a:t>
            </a:r>
            <a:r>
              <a:rPr dirty="0"/>
              <a:t>of</a:t>
            </a:r>
            <a:r>
              <a:rPr dirty="0" spc="-80"/>
              <a:t> </a:t>
            </a:r>
            <a:r>
              <a:rPr dirty="0" spc="-10"/>
              <a:t>retained</a:t>
            </a:r>
            <a:r>
              <a:rPr dirty="0" spc="-95"/>
              <a:t> </a:t>
            </a:r>
            <a:r>
              <a:rPr dirty="0"/>
              <a:t>hours</a:t>
            </a:r>
            <a:r>
              <a:rPr dirty="0" spc="-80"/>
              <a:t> </a:t>
            </a:r>
            <a:r>
              <a:rPr dirty="0"/>
              <a:t>will</a:t>
            </a:r>
            <a:r>
              <a:rPr dirty="0" spc="-100"/>
              <a:t> </a:t>
            </a:r>
            <a:r>
              <a:rPr dirty="0"/>
              <a:t>be</a:t>
            </a:r>
            <a:r>
              <a:rPr dirty="0" spc="-85"/>
              <a:t> </a:t>
            </a:r>
            <a:r>
              <a:rPr dirty="0" spc="-40"/>
              <a:t>reviewed</a:t>
            </a:r>
            <a:r>
              <a:rPr dirty="0" spc="-105"/>
              <a:t> </a:t>
            </a:r>
            <a:r>
              <a:rPr dirty="0"/>
              <a:t>at</a:t>
            </a:r>
            <a:r>
              <a:rPr dirty="0" spc="-85"/>
              <a:t> </a:t>
            </a:r>
            <a:r>
              <a:rPr dirty="0"/>
              <a:t>three</a:t>
            </a:r>
            <a:r>
              <a:rPr dirty="0" spc="-85"/>
              <a:t> </a:t>
            </a:r>
            <a:r>
              <a:rPr dirty="0" spc="-10"/>
              <a:t>monthly intervals</a:t>
            </a:r>
            <a:r>
              <a:rPr dirty="0" spc="-10">
                <a:latin typeface="Lucida Sans"/>
                <a:cs typeface="Lucida Sans"/>
              </a:rPr>
              <a:t>.</a:t>
            </a:r>
            <a:endParaRPr sz="205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1585"/>
              </a:spcBef>
            </a:pPr>
          </a:p>
          <a:p>
            <a:pPr marL="12700">
              <a:lnSpc>
                <a:spcPct val="100000"/>
              </a:lnSpc>
            </a:pPr>
            <a:r>
              <a:rPr dirty="0">
                <a:latin typeface="Tahoma"/>
                <a:cs typeface="Tahoma"/>
              </a:rPr>
              <a:t>P</a:t>
            </a:r>
            <a:r>
              <a:rPr dirty="0">
                <a:latin typeface="Calibri"/>
                <a:cs typeface="Calibri"/>
              </a:rPr>
              <a:t>r</a:t>
            </a:r>
            <a:r>
              <a:rPr dirty="0">
                <a:latin typeface="Tahoma"/>
                <a:cs typeface="Tahoma"/>
              </a:rPr>
              <a:t>efe</a:t>
            </a:r>
            <a:r>
              <a:rPr dirty="0">
                <a:latin typeface="Calibri"/>
                <a:cs typeface="Calibri"/>
              </a:rPr>
              <a:t>rr</a:t>
            </a:r>
            <a:r>
              <a:rPr dirty="0">
                <a:latin typeface="Tahoma"/>
                <a:cs typeface="Tahoma"/>
              </a:rPr>
              <a:t>ed</a:t>
            </a:r>
            <a:r>
              <a:rPr dirty="0" spc="-14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me</a:t>
            </a:r>
            <a:r>
              <a:rPr dirty="0">
                <a:latin typeface="Calibri"/>
                <a:cs typeface="Calibri"/>
              </a:rPr>
              <a:t>t</a:t>
            </a:r>
            <a:r>
              <a:rPr dirty="0">
                <a:latin typeface="Tahoma"/>
                <a:cs typeface="Tahoma"/>
              </a:rPr>
              <a:t>hod</a:t>
            </a:r>
            <a:r>
              <a:rPr dirty="0">
                <a:latin typeface="Calibri"/>
                <a:cs typeface="Calibri"/>
              </a:rPr>
              <a:t>s</a:t>
            </a:r>
            <a:r>
              <a:rPr dirty="0" spc="110">
                <a:latin typeface="Calibri"/>
                <a:cs typeface="Calibri"/>
              </a:rPr>
              <a:t> </a:t>
            </a:r>
            <a:r>
              <a:rPr dirty="0">
                <a:latin typeface="Tahoma"/>
                <a:cs typeface="Tahoma"/>
              </a:rPr>
              <a:t>of</a:t>
            </a:r>
            <a:r>
              <a:rPr dirty="0" spc="-100">
                <a:latin typeface="Tahoma"/>
                <a:cs typeface="Tahoma"/>
              </a:rPr>
              <a:t> </a:t>
            </a:r>
            <a:r>
              <a:rPr dirty="0" spc="-10">
                <a:latin typeface="Tahoma"/>
                <a:cs typeface="Tahoma"/>
              </a:rPr>
              <a:t>pa</a:t>
            </a:r>
            <a:r>
              <a:rPr dirty="0" spc="-10">
                <a:latin typeface="Calibri"/>
                <a:cs typeface="Calibri"/>
              </a:rPr>
              <a:t>y</a:t>
            </a:r>
            <a:r>
              <a:rPr dirty="0" spc="-10">
                <a:latin typeface="Tahoma"/>
                <a:cs typeface="Tahoma"/>
              </a:rPr>
              <a:t>men</a:t>
            </a:r>
            <a:r>
              <a:rPr dirty="0" spc="-10">
                <a:latin typeface="Calibri"/>
                <a:cs typeface="Calibri"/>
              </a:rPr>
              <a:t>t</a:t>
            </a:r>
            <a:r>
              <a:rPr dirty="0" spc="-10">
                <a:latin typeface="Lucida Sans"/>
                <a:cs typeface="Lucida Sans"/>
              </a:rPr>
              <a:t>:</a:t>
            </a:r>
            <a:r>
              <a:rPr dirty="0" spc="-85">
                <a:latin typeface="Lucida Sans"/>
                <a:cs typeface="Lucida Sans"/>
              </a:rPr>
              <a:t> </a:t>
            </a:r>
            <a:r>
              <a:rPr dirty="0" spc="-130"/>
              <a:t>BACS</a:t>
            </a:r>
            <a:r>
              <a:rPr dirty="0" spc="-135"/>
              <a:t> </a:t>
            </a:r>
            <a:r>
              <a:rPr dirty="0"/>
              <a:t>or</a:t>
            </a:r>
            <a:r>
              <a:rPr dirty="0" spc="-20"/>
              <a:t> </a:t>
            </a:r>
            <a:r>
              <a:rPr dirty="0" spc="-45"/>
              <a:t>Standing</a:t>
            </a:r>
            <a:r>
              <a:rPr dirty="0" spc="-75"/>
              <a:t> </a:t>
            </a:r>
            <a:r>
              <a:rPr dirty="0" spc="-10"/>
              <a:t>Order</a:t>
            </a:r>
            <a:r>
              <a:rPr dirty="0" spc="-10">
                <a:latin typeface="Lucida Sans"/>
                <a:cs typeface="Lucida Sans"/>
              </a:rPr>
              <a:t>.</a:t>
            </a:r>
          </a:p>
          <a:p>
            <a:pPr>
              <a:lnSpc>
                <a:spcPct val="100000"/>
              </a:lnSpc>
              <a:spcBef>
                <a:spcPts val="470"/>
              </a:spcBef>
            </a:pPr>
          </a:p>
          <a:p>
            <a:pPr marL="12700" marR="5080">
              <a:lnSpc>
                <a:spcPct val="123900"/>
              </a:lnSpc>
              <a:spcBef>
                <a:spcPts val="5"/>
              </a:spcBef>
            </a:pPr>
            <a:r>
              <a:rPr dirty="0">
                <a:latin typeface="Tahoma"/>
                <a:cs typeface="Tahoma"/>
              </a:rPr>
              <a:t>Pa</a:t>
            </a:r>
            <a:r>
              <a:rPr dirty="0">
                <a:latin typeface="Calibri"/>
                <a:cs typeface="Calibri"/>
              </a:rPr>
              <a:t>y</a:t>
            </a:r>
            <a:r>
              <a:rPr dirty="0">
                <a:latin typeface="Tahoma"/>
                <a:cs typeface="Tahoma"/>
              </a:rPr>
              <a:t>men</a:t>
            </a:r>
            <a:r>
              <a:rPr dirty="0">
                <a:latin typeface="Calibri"/>
                <a:cs typeface="Calibri"/>
              </a:rPr>
              <a:t>t</a:t>
            </a:r>
            <a:r>
              <a:rPr dirty="0" spc="-3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</a:t>
            </a:r>
            <a:r>
              <a:rPr dirty="0">
                <a:latin typeface="Tahoma"/>
                <a:cs typeface="Tahoma"/>
              </a:rPr>
              <a:t>e</a:t>
            </a:r>
            <a:r>
              <a:rPr dirty="0">
                <a:latin typeface="Calibri"/>
                <a:cs typeface="Calibri"/>
              </a:rPr>
              <a:t>r</a:t>
            </a:r>
            <a:r>
              <a:rPr dirty="0">
                <a:latin typeface="Tahoma"/>
                <a:cs typeface="Tahoma"/>
              </a:rPr>
              <a:t>m</a:t>
            </a:r>
            <a:r>
              <a:rPr dirty="0">
                <a:latin typeface="Calibri"/>
                <a:cs typeface="Calibri"/>
              </a:rPr>
              <a:t>s</a:t>
            </a:r>
            <a:r>
              <a:rPr dirty="0" sz="2050">
                <a:latin typeface="Lucida Sans"/>
                <a:cs typeface="Lucida Sans"/>
              </a:rPr>
              <a:t>:</a:t>
            </a:r>
            <a:r>
              <a:rPr dirty="0" sz="2050" spc="-105">
                <a:latin typeface="Lucida Sans"/>
                <a:cs typeface="Lucida Sans"/>
              </a:rPr>
              <a:t> </a:t>
            </a:r>
            <a:r>
              <a:rPr dirty="0"/>
              <a:t>Strictly</a:t>
            </a:r>
            <a:r>
              <a:rPr dirty="0" spc="-80"/>
              <a:t> </a:t>
            </a:r>
            <a:r>
              <a:rPr dirty="0" spc="-95"/>
              <a:t>seven</a:t>
            </a:r>
            <a:r>
              <a:rPr dirty="0" spc="-135"/>
              <a:t> </a:t>
            </a:r>
            <a:r>
              <a:rPr dirty="0" spc="-85"/>
              <a:t>days</a:t>
            </a:r>
            <a:r>
              <a:rPr dirty="0" spc="-114"/>
              <a:t> </a:t>
            </a:r>
            <a:r>
              <a:rPr dirty="0"/>
              <a:t>from</a:t>
            </a:r>
            <a:r>
              <a:rPr dirty="0" spc="-60"/>
              <a:t> </a:t>
            </a:r>
            <a:r>
              <a:rPr dirty="0"/>
              <a:t>date</a:t>
            </a:r>
            <a:r>
              <a:rPr dirty="0" spc="-60"/>
              <a:t> </a:t>
            </a:r>
            <a:r>
              <a:rPr dirty="0"/>
              <a:t>of</a:t>
            </a:r>
            <a:r>
              <a:rPr dirty="0" spc="-75"/>
              <a:t> </a:t>
            </a:r>
            <a:r>
              <a:rPr dirty="0" spc="-30"/>
              <a:t>invoice</a:t>
            </a:r>
            <a:r>
              <a:rPr dirty="0" spc="-30">
                <a:latin typeface="Lucida Sans"/>
                <a:cs typeface="Lucida Sans"/>
              </a:rPr>
              <a:t>.</a:t>
            </a:r>
            <a:r>
              <a:rPr dirty="0" spc="-145">
                <a:latin typeface="Lucida Sans"/>
                <a:cs typeface="Lucida Sans"/>
              </a:rPr>
              <a:t> </a:t>
            </a:r>
            <a:r>
              <a:rPr dirty="0"/>
              <a:t>Any</a:t>
            </a:r>
            <a:r>
              <a:rPr dirty="0" spc="-65"/>
              <a:t> </a:t>
            </a:r>
            <a:r>
              <a:rPr dirty="0" spc="-20"/>
              <a:t>invoice</a:t>
            </a:r>
            <a:r>
              <a:rPr dirty="0" spc="-75"/>
              <a:t> </a:t>
            </a:r>
            <a:r>
              <a:rPr dirty="0" spc="-30"/>
              <a:t>outstanding</a:t>
            </a:r>
            <a:r>
              <a:rPr dirty="0" spc="-100"/>
              <a:t> </a:t>
            </a:r>
            <a:r>
              <a:rPr dirty="0" spc="-35"/>
              <a:t>beyond</a:t>
            </a:r>
            <a:r>
              <a:rPr dirty="0" spc="-85"/>
              <a:t> </a:t>
            </a:r>
            <a:r>
              <a:rPr dirty="0"/>
              <a:t>this</a:t>
            </a:r>
            <a:r>
              <a:rPr dirty="0" spc="-70"/>
              <a:t> </a:t>
            </a:r>
            <a:r>
              <a:rPr dirty="0"/>
              <a:t>period</a:t>
            </a:r>
            <a:r>
              <a:rPr dirty="0" spc="-60"/>
              <a:t> </a:t>
            </a:r>
            <a:r>
              <a:rPr dirty="0" spc="-50"/>
              <a:t>may</a:t>
            </a:r>
            <a:r>
              <a:rPr dirty="0" spc="-100"/>
              <a:t> </a:t>
            </a:r>
            <a:r>
              <a:rPr dirty="0" spc="-25"/>
              <a:t>be </a:t>
            </a:r>
            <a:r>
              <a:rPr dirty="0"/>
              <a:t>referred</a:t>
            </a:r>
            <a:r>
              <a:rPr dirty="0" spc="-35"/>
              <a:t> </a:t>
            </a:r>
            <a:r>
              <a:rPr dirty="0"/>
              <a:t>to</a:t>
            </a:r>
            <a:r>
              <a:rPr dirty="0" spc="-60"/>
              <a:t> </a:t>
            </a:r>
            <a:r>
              <a:rPr dirty="0"/>
              <a:t>our</a:t>
            </a:r>
            <a:r>
              <a:rPr dirty="0" spc="-40"/>
              <a:t> </a:t>
            </a:r>
            <a:r>
              <a:rPr dirty="0"/>
              <a:t>debt</a:t>
            </a:r>
            <a:r>
              <a:rPr dirty="0" spc="-55"/>
              <a:t> </a:t>
            </a:r>
            <a:r>
              <a:rPr dirty="0"/>
              <a:t>collection</a:t>
            </a:r>
            <a:r>
              <a:rPr dirty="0" spc="-65"/>
              <a:t> </a:t>
            </a:r>
            <a:r>
              <a:rPr dirty="0" spc="-40"/>
              <a:t>agent</a:t>
            </a:r>
            <a:r>
              <a:rPr dirty="0" spc="-100"/>
              <a:t> </a:t>
            </a:r>
            <a:r>
              <a:rPr dirty="0"/>
              <a:t>and</a:t>
            </a:r>
            <a:r>
              <a:rPr dirty="0" spc="-60"/>
              <a:t> </a:t>
            </a:r>
            <a:r>
              <a:rPr dirty="0" spc="-20"/>
              <a:t>subject</a:t>
            </a:r>
            <a:r>
              <a:rPr dirty="0" spc="-90"/>
              <a:t> </a:t>
            </a:r>
            <a:r>
              <a:rPr dirty="0"/>
              <a:t>to</a:t>
            </a:r>
            <a:r>
              <a:rPr dirty="0" spc="-45"/>
              <a:t> </a:t>
            </a:r>
            <a:r>
              <a:rPr dirty="0"/>
              <a:t>a</a:t>
            </a:r>
            <a:r>
              <a:rPr dirty="0" spc="-60"/>
              <a:t> </a:t>
            </a:r>
            <a:r>
              <a:rPr dirty="0" spc="-40"/>
              <a:t>surcharge</a:t>
            </a:r>
            <a:r>
              <a:rPr dirty="0" spc="-110"/>
              <a:t> </a:t>
            </a:r>
            <a:r>
              <a:rPr dirty="0"/>
              <a:t>of</a:t>
            </a:r>
            <a:r>
              <a:rPr dirty="0" spc="-60"/>
              <a:t> </a:t>
            </a:r>
            <a:r>
              <a:rPr dirty="0"/>
              <a:t>15</a:t>
            </a:r>
            <a:r>
              <a:rPr dirty="0">
                <a:latin typeface="Lucida Sans"/>
                <a:cs typeface="Lucida Sans"/>
              </a:rPr>
              <a:t>%</a:t>
            </a:r>
            <a:r>
              <a:rPr dirty="0" spc="-120">
                <a:latin typeface="Lucida Sans"/>
                <a:cs typeface="Lucida Sans"/>
              </a:rPr>
              <a:t> </a:t>
            </a:r>
            <a:r>
              <a:rPr dirty="0"/>
              <a:t>to</a:t>
            </a:r>
            <a:r>
              <a:rPr dirty="0" spc="-50"/>
              <a:t> </a:t>
            </a:r>
            <a:r>
              <a:rPr dirty="0"/>
              <a:t>cover</a:t>
            </a:r>
            <a:r>
              <a:rPr dirty="0" spc="-50"/>
              <a:t> </a:t>
            </a:r>
            <a:r>
              <a:rPr dirty="0"/>
              <a:t>the</a:t>
            </a:r>
            <a:r>
              <a:rPr dirty="0" spc="-45"/>
              <a:t> </a:t>
            </a:r>
            <a:r>
              <a:rPr dirty="0"/>
              <a:t>collection</a:t>
            </a:r>
            <a:r>
              <a:rPr dirty="0" spc="-80"/>
              <a:t> </a:t>
            </a:r>
            <a:r>
              <a:rPr dirty="0" spc="-10"/>
              <a:t>costs incurred</a:t>
            </a:r>
            <a:r>
              <a:rPr dirty="0" spc="-10">
                <a:latin typeface="Lucida Sans"/>
                <a:cs typeface="Lucida Sans"/>
              </a:rPr>
              <a:t>.</a:t>
            </a:r>
            <a:r>
              <a:rPr dirty="0" spc="-165">
                <a:latin typeface="Lucida Sans"/>
                <a:cs typeface="Lucida Sans"/>
              </a:rPr>
              <a:t> </a:t>
            </a:r>
            <a:r>
              <a:rPr dirty="0"/>
              <a:t>This</a:t>
            </a:r>
            <a:r>
              <a:rPr dirty="0" spc="-70"/>
              <a:t> </a:t>
            </a:r>
            <a:r>
              <a:rPr dirty="0" spc="-45"/>
              <a:t>surcharge</a:t>
            </a:r>
            <a:r>
              <a:rPr dirty="0" spc="-110"/>
              <a:t> </a:t>
            </a:r>
            <a:r>
              <a:rPr dirty="0"/>
              <a:t>together</a:t>
            </a:r>
            <a:r>
              <a:rPr dirty="0" spc="-60"/>
              <a:t> </a:t>
            </a:r>
            <a:r>
              <a:rPr dirty="0"/>
              <a:t>with</a:t>
            </a:r>
            <a:r>
              <a:rPr dirty="0" spc="-60"/>
              <a:t> </a:t>
            </a:r>
            <a:r>
              <a:rPr dirty="0"/>
              <a:t>all</a:t>
            </a:r>
            <a:r>
              <a:rPr dirty="0" spc="-70"/>
              <a:t> </a:t>
            </a:r>
            <a:r>
              <a:rPr dirty="0"/>
              <a:t>other</a:t>
            </a:r>
            <a:r>
              <a:rPr dirty="0" spc="-55"/>
              <a:t> </a:t>
            </a:r>
            <a:r>
              <a:rPr dirty="0" spc="-30"/>
              <a:t>applicable</a:t>
            </a:r>
            <a:r>
              <a:rPr dirty="0" spc="-105"/>
              <a:t> </a:t>
            </a:r>
            <a:r>
              <a:rPr dirty="0" spc="-80"/>
              <a:t>charges </a:t>
            </a:r>
            <a:r>
              <a:rPr dirty="0"/>
              <a:t>including</a:t>
            </a:r>
            <a:r>
              <a:rPr dirty="0" spc="-80"/>
              <a:t> </a:t>
            </a:r>
            <a:r>
              <a:rPr dirty="0" spc="-20"/>
              <a:t>interest</a:t>
            </a:r>
            <a:r>
              <a:rPr dirty="0" spc="-20">
                <a:latin typeface="Lucida Sans"/>
                <a:cs typeface="Lucida Sans"/>
              </a:rPr>
              <a:t>,</a:t>
            </a:r>
            <a:r>
              <a:rPr dirty="0" spc="-125">
                <a:latin typeface="Lucida Sans"/>
                <a:cs typeface="Lucida Sans"/>
              </a:rPr>
              <a:t> </a:t>
            </a:r>
            <a:r>
              <a:rPr dirty="0" spc="-10"/>
              <a:t>statutory </a:t>
            </a:r>
            <a:r>
              <a:rPr dirty="0" spc="-50"/>
              <a:t>compensation</a:t>
            </a:r>
            <a:r>
              <a:rPr dirty="0" spc="-120"/>
              <a:t> </a:t>
            </a:r>
            <a:r>
              <a:rPr dirty="0"/>
              <a:t>and</a:t>
            </a:r>
            <a:r>
              <a:rPr dirty="0" spc="-135"/>
              <a:t> </a:t>
            </a:r>
            <a:r>
              <a:rPr dirty="0" spc="-10"/>
              <a:t>legal</a:t>
            </a:r>
            <a:r>
              <a:rPr dirty="0" spc="-85"/>
              <a:t> </a:t>
            </a:r>
            <a:r>
              <a:rPr dirty="0" spc="-55"/>
              <a:t>fees</a:t>
            </a:r>
            <a:r>
              <a:rPr dirty="0" spc="-105"/>
              <a:t> </a:t>
            </a:r>
            <a:r>
              <a:rPr dirty="0"/>
              <a:t>incurred</a:t>
            </a:r>
            <a:r>
              <a:rPr dirty="0" spc="-65"/>
              <a:t> </a:t>
            </a:r>
            <a:r>
              <a:rPr dirty="0"/>
              <a:t>will</a:t>
            </a:r>
            <a:r>
              <a:rPr dirty="0" spc="-80"/>
              <a:t> </a:t>
            </a:r>
            <a:r>
              <a:rPr dirty="0"/>
              <a:t>be</a:t>
            </a:r>
            <a:r>
              <a:rPr dirty="0" spc="-75"/>
              <a:t> </a:t>
            </a:r>
            <a:r>
              <a:rPr dirty="0"/>
              <a:t>the</a:t>
            </a:r>
            <a:r>
              <a:rPr dirty="0" spc="-65"/>
              <a:t> </a:t>
            </a:r>
            <a:r>
              <a:rPr dirty="0" spc="-20"/>
              <a:t>responsibility</a:t>
            </a:r>
            <a:r>
              <a:rPr dirty="0" spc="-90"/>
              <a:t> </a:t>
            </a:r>
            <a:r>
              <a:rPr dirty="0"/>
              <a:t>of</a:t>
            </a:r>
            <a:r>
              <a:rPr dirty="0" spc="-70"/>
              <a:t> </a:t>
            </a:r>
            <a:r>
              <a:rPr dirty="0"/>
              <a:t>the</a:t>
            </a:r>
            <a:r>
              <a:rPr dirty="0" spc="-65"/>
              <a:t> </a:t>
            </a:r>
            <a:r>
              <a:rPr dirty="0"/>
              <a:t>client</a:t>
            </a:r>
            <a:r>
              <a:rPr dirty="0" spc="-90"/>
              <a:t> </a:t>
            </a:r>
            <a:r>
              <a:rPr dirty="0"/>
              <a:t>and</a:t>
            </a:r>
            <a:r>
              <a:rPr dirty="0" spc="-85"/>
              <a:t> </a:t>
            </a:r>
            <a:r>
              <a:rPr dirty="0"/>
              <a:t>will</a:t>
            </a:r>
            <a:r>
              <a:rPr dirty="0" spc="-80"/>
              <a:t> </a:t>
            </a:r>
            <a:r>
              <a:rPr dirty="0"/>
              <a:t>be</a:t>
            </a:r>
            <a:r>
              <a:rPr dirty="0" spc="-75"/>
              <a:t> </a:t>
            </a:r>
            <a:r>
              <a:rPr dirty="0" spc="-10"/>
              <a:t>legally</a:t>
            </a:r>
            <a:r>
              <a:rPr dirty="0" spc="-75"/>
              <a:t> </a:t>
            </a:r>
            <a:r>
              <a:rPr dirty="0" spc="-10"/>
              <a:t>enforceable</a:t>
            </a:r>
            <a:r>
              <a:rPr dirty="0" spc="-10">
                <a:latin typeface="Lucida Sans"/>
                <a:cs typeface="Lucida Sans"/>
              </a:rPr>
              <a:t>.</a:t>
            </a:r>
            <a:endParaRPr sz="2050">
              <a:latin typeface="Lucida Sans"/>
              <a:cs typeface="Lucida San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6350">
              <a:lnSpc>
                <a:spcPct val="100000"/>
              </a:lnSpc>
              <a:spcBef>
                <a:spcPts val="95"/>
              </a:spcBef>
            </a:pPr>
            <a:r>
              <a:rPr dirty="0" spc="260"/>
              <a:t>Payment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17799791" y="780486"/>
            <a:ext cx="280670" cy="1119505"/>
          </a:xfrm>
          <a:prstGeom prst="rect">
            <a:avLst/>
          </a:prstGeom>
        </p:spPr>
        <p:txBody>
          <a:bodyPr wrap="square" lIns="0" tIns="571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1700">
                <a:solidFill>
                  <a:srgbClr val="FFFFFF"/>
                </a:solidFill>
                <a:latin typeface="Lucida Sans"/>
                <a:cs typeface="Lucida Sans"/>
              </a:rPr>
              <a:t>ASK</a:t>
            </a:r>
            <a:r>
              <a:rPr dirty="0" sz="1700" spc="19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700" spc="-20">
                <a:solidFill>
                  <a:srgbClr val="FFFFFF"/>
                </a:solidFill>
                <a:latin typeface="Lucida Sans"/>
                <a:cs typeface="Lucida Sans"/>
              </a:rPr>
              <a:t>AVRIL</a:t>
            </a:r>
            <a:endParaRPr sz="1700">
              <a:latin typeface="Lucida Sans"/>
              <a:cs typeface="Lucida Sans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411" y="8611196"/>
            <a:ext cx="2371719" cy="16758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8" cy="1028699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3837698" y="12"/>
              <a:ext cx="10611485" cy="10287000"/>
            </a:xfrm>
            <a:custGeom>
              <a:avLst/>
              <a:gdLst/>
              <a:ahLst/>
              <a:cxnLst/>
              <a:rect l="l" t="t" r="r" b="b"/>
              <a:pathLst>
                <a:path w="10611485" h="10287000">
                  <a:moveTo>
                    <a:pt x="10610862" y="0"/>
                  </a:moveTo>
                  <a:lnTo>
                    <a:pt x="0" y="0"/>
                  </a:lnTo>
                  <a:lnTo>
                    <a:pt x="0" y="10286987"/>
                  </a:lnTo>
                  <a:lnTo>
                    <a:pt x="10610862" y="10286987"/>
                  </a:lnTo>
                  <a:lnTo>
                    <a:pt x="106108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652610" y="463759"/>
            <a:ext cx="6713855" cy="1168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0" spc="120"/>
              <a:t>Contact</a:t>
            </a:r>
            <a:r>
              <a:rPr dirty="0" sz="7500" spc="434"/>
              <a:t> </a:t>
            </a:r>
            <a:r>
              <a:rPr dirty="0" sz="7500" spc="245"/>
              <a:t>Details</a:t>
            </a:r>
            <a:endParaRPr sz="7500"/>
          </a:p>
        </p:txBody>
      </p:sp>
      <p:sp>
        <p:nvSpPr>
          <p:cNvPr id="6" name="object 6" descr=""/>
          <p:cNvSpPr txBox="1"/>
          <p:nvPr/>
        </p:nvSpPr>
        <p:spPr>
          <a:xfrm>
            <a:off x="5928365" y="4564225"/>
            <a:ext cx="6433820" cy="50514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071880">
              <a:lnSpc>
                <a:spcPct val="100000"/>
              </a:lnSpc>
              <a:spcBef>
                <a:spcPts val="95"/>
              </a:spcBef>
              <a:tabLst>
                <a:tab pos="3422650" algn="l"/>
              </a:tabLst>
            </a:pPr>
            <a:r>
              <a:rPr dirty="0" sz="3100" spc="-35" b="1">
                <a:solidFill>
                  <a:srgbClr val="482991"/>
                </a:solidFill>
                <a:latin typeface="Times New Roman"/>
                <a:cs typeface="Times New Roman"/>
              </a:rPr>
              <a:t>M</a:t>
            </a:r>
            <a:r>
              <a:rPr dirty="0" sz="3100" spc="-190" b="1">
                <a:solidFill>
                  <a:srgbClr val="482991"/>
                </a:solidFill>
                <a:latin typeface="Times New Roman"/>
                <a:cs typeface="Times New Roman"/>
              </a:rPr>
              <a:t> </a:t>
            </a:r>
            <a:r>
              <a:rPr dirty="0" sz="3100" spc="-30" b="1">
                <a:solidFill>
                  <a:srgbClr val="482991"/>
                </a:solidFill>
                <a:latin typeface="Times New Roman"/>
                <a:cs typeface="Times New Roman"/>
              </a:rPr>
              <a:t>A</a:t>
            </a:r>
            <a:r>
              <a:rPr dirty="0" sz="3100" spc="-440" b="1">
                <a:solidFill>
                  <a:srgbClr val="482991"/>
                </a:solidFill>
                <a:latin typeface="Times New Roman"/>
                <a:cs typeface="Times New Roman"/>
              </a:rPr>
              <a:t> </a:t>
            </a:r>
            <a:r>
              <a:rPr dirty="0" sz="3100" spc="-20" b="1">
                <a:solidFill>
                  <a:srgbClr val="482991"/>
                </a:solidFill>
                <a:latin typeface="Times New Roman"/>
                <a:cs typeface="Times New Roman"/>
              </a:rPr>
              <a:t>I</a:t>
            </a:r>
            <a:r>
              <a:rPr dirty="0" sz="3100" spc="-330" b="1">
                <a:solidFill>
                  <a:srgbClr val="482991"/>
                </a:solidFill>
                <a:latin typeface="Times New Roman"/>
                <a:cs typeface="Times New Roman"/>
              </a:rPr>
              <a:t> </a:t>
            </a:r>
            <a:r>
              <a:rPr dirty="0" sz="3100" spc="110" b="1">
                <a:solidFill>
                  <a:srgbClr val="482991"/>
                </a:solidFill>
                <a:latin typeface="Times New Roman"/>
                <a:cs typeface="Times New Roman"/>
              </a:rPr>
              <a:t>LI</a:t>
            </a:r>
            <a:r>
              <a:rPr dirty="0" sz="3100" spc="-335" b="1">
                <a:solidFill>
                  <a:srgbClr val="482991"/>
                </a:solidFill>
                <a:latin typeface="Times New Roman"/>
                <a:cs typeface="Times New Roman"/>
              </a:rPr>
              <a:t> </a:t>
            </a:r>
            <a:r>
              <a:rPr dirty="0" sz="3100" spc="-30" b="1">
                <a:solidFill>
                  <a:srgbClr val="482991"/>
                </a:solidFill>
                <a:latin typeface="Times New Roman"/>
                <a:cs typeface="Times New Roman"/>
              </a:rPr>
              <a:t>N</a:t>
            </a:r>
            <a:r>
              <a:rPr dirty="0" sz="3100" spc="-204" b="1">
                <a:solidFill>
                  <a:srgbClr val="482991"/>
                </a:solidFill>
                <a:latin typeface="Times New Roman"/>
                <a:cs typeface="Times New Roman"/>
              </a:rPr>
              <a:t> </a:t>
            </a:r>
            <a:r>
              <a:rPr dirty="0" sz="3100" spc="-50" b="1">
                <a:solidFill>
                  <a:srgbClr val="482991"/>
                </a:solidFill>
                <a:latin typeface="Times New Roman"/>
                <a:cs typeface="Times New Roman"/>
              </a:rPr>
              <a:t>G</a:t>
            </a:r>
            <a:r>
              <a:rPr dirty="0" sz="3100" b="1">
                <a:solidFill>
                  <a:srgbClr val="482991"/>
                </a:solidFill>
                <a:latin typeface="Times New Roman"/>
                <a:cs typeface="Times New Roman"/>
              </a:rPr>
              <a:t>	</a:t>
            </a:r>
            <a:r>
              <a:rPr dirty="0" sz="3100" spc="-30" b="1">
                <a:solidFill>
                  <a:srgbClr val="482991"/>
                </a:solidFill>
                <a:latin typeface="Times New Roman"/>
                <a:cs typeface="Times New Roman"/>
              </a:rPr>
              <a:t>A</a:t>
            </a:r>
            <a:r>
              <a:rPr dirty="0" sz="3100" spc="-430" b="1">
                <a:solidFill>
                  <a:srgbClr val="482991"/>
                </a:solidFill>
                <a:latin typeface="Times New Roman"/>
                <a:cs typeface="Times New Roman"/>
              </a:rPr>
              <a:t> </a:t>
            </a:r>
            <a:r>
              <a:rPr dirty="0" sz="3100" spc="-30" b="1">
                <a:solidFill>
                  <a:srgbClr val="482991"/>
                </a:solidFill>
                <a:latin typeface="Times New Roman"/>
                <a:cs typeface="Times New Roman"/>
              </a:rPr>
              <a:t>D</a:t>
            </a:r>
            <a:r>
              <a:rPr dirty="0" sz="3100" spc="-320" b="1">
                <a:solidFill>
                  <a:srgbClr val="482991"/>
                </a:solidFill>
                <a:latin typeface="Times New Roman"/>
                <a:cs typeface="Times New Roman"/>
              </a:rPr>
              <a:t> </a:t>
            </a:r>
            <a:r>
              <a:rPr dirty="0" sz="3100" spc="-30" b="1">
                <a:solidFill>
                  <a:srgbClr val="482991"/>
                </a:solidFill>
                <a:latin typeface="Times New Roman"/>
                <a:cs typeface="Times New Roman"/>
              </a:rPr>
              <a:t>D</a:t>
            </a:r>
            <a:r>
              <a:rPr dirty="0" sz="3100" spc="-335" b="1">
                <a:solidFill>
                  <a:srgbClr val="482991"/>
                </a:solidFill>
                <a:latin typeface="Times New Roman"/>
                <a:cs typeface="Times New Roman"/>
              </a:rPr>
              <a:t> </a:t>
            </a:r>
            <a:r>
              <a:rPr dirty="0" sz="3100" spc="-30" b="1">
                <a:solidFill>
                  <a:srgbClr val="482991"/>
                </a:solidFill>
                <a:latin typeface="Times New Roman"/>
                <a:cs typeface="Times New Roman"/>
              </a:rPr>
              <a:t>R</a:t>
            </a:r>
            <a:r>
              <a:rPr dirty="0" sz="3100" spc="-425" b="1">
                <a:solidFill>
                  <a:srgbClr val="482991"/>
                </a:solidFill>
                <a:latin typeface="Times New Roman"/>
                <a:cs typeface="Times New Roman"/>
              </a:rPr>
              <a:t> </a:t>
            </a:r>
            <a:r>
              <a:rPr dirty="0" sz="3100" b="1">
                <a:solidFill>
                  <a:srgbClr val="482991"/>
                </a:solidFill>
                <a:latin typeface="Times New Roman"/>
                <a:cs typeface="Times New Roman"/>
              </a:rPr>
              <a:t>E</a:t>
            </a:r>
            <a:r>
              <a:rPr dirty="0" sz="3100" spc="-390" b="1">
                <a:solidFill>
                  <a:srgbClr val="482991"/>
                </a:solidFill>
                <a:latin typeface="Times New Roman"/>
                <a:cs typeface="Times New Roman"/>
              </a:rPr>
              <a:t> </a:t>
            </a:r>
            <a:r>
              <a:rPr dirty="0" sz="3100" spc="-25" b="1">
                <a:solidFill>
                  <a:srgbClr val="482991"/>
                </a:solidFill>
                <a:latin typeface="Times New Roman"/>
                <a:cs typeface="Times New Roman"/>
              </a:rPr>
              <a:t>S</a:t>
            </a:r>
            <a:r>
              <a:rPr dirty="0" sz="3100" spc="-335" b="1">
                <a:solidFill>
                  <a:srgbClr val="482991"/>
                </a:solidFill>
                <a:latin typeface="Times New Roman"/>
                <a:cs typeface="Times New Roman"/>
              </a:rPr>
              <a:t> </a:t>
            </a:r>
            <a:r>
              <a:rPr dirty="0" sz="3100" spc="-50" b="1">
                <a:solidFill>
                  <a:srgbClr val="482991"/>
                </a:solidFill>
                <a:latin typeface="Times New Roman"/>
                <a:cs typeface="Times New Roman"/>
              </a:rPr>
              <a:t>S</a:t>
            </a:r>
            <a:endParaRPr sz="3100">
              <a:latin typeface="Times New Roman"/>
              <a:cs typeface="Times New Roman"/>
            </a:endParaRPr>
          </a:p>
          <a:p>
            <a:pPr algn="ctr" marL="12700" marR="7620">
              <a:lnSpc>
                <a:spcPct val="100000"/>
              </a:lnSpc>
              <a:spcBef>
                <a:spcPts val="2530"/>
              </a:spcBef>
            </a:pPr>
            <a:r>
              <a:rPr dirty="0" sz="3150">
                <a:latin typeface="Arial"/>
                <a:cs typeface="Arial"/>
              </a:rPr>
              <a:t>Avril</a:t>
            </a:r>
            <a:r>
              <a:rPr dirty="0" sz="3150" spc="-160">
                <a:latin typeface="Arial"/>
                <a:cs typeface="Arial"/>
              </a:rPr>
              <a:t> </a:t>
            </a:r>
            <a:r>
              <a:rPr dirty="0" sz="3150" spc="-140">
                <a:latin typeface="Arial"/>
                <a:cs typeface="Arial"/>
              </a:rPr>
              <a:t>James</a:t>
            </a:r>
            <a:r>
              <a:rPr dirty="0" sz="3150" spc="-140">
                <a:latin typeface="Lucida Sans"/>
                <a:cs typeface="Lucida Sans"/>
              </a:rPr>
              <a:t>,</a:t>
            </a:r>
            <a:r>
              <a:rPr dirty="0" sz="3150" spc="-305">
                <a:latin typeface="Lucida Sans"/>
                <a:cs typeface="Lucida Sans"/>
              </a:rPr>
              <a:t> </a:t>
            </a:r>
            <a:r>
              <a:rPr dirty="0" sz="3150" spc="-90">
                <a:latin typeface="Arial"/>
                <a:cs typeface="Arial"/>
              </a:rPr>
              <a:t>The</a:t>
            </a:r>
            <a:r>
              <a:rPr dirty="0" sz="3150" spc="-215">
                <a:latin typeface="Arial"/>
                <a:cs typeface="Arial"/>
              </a:rPr>
              <a:t> </a:t>
            </a:r>
            <a:r>
              <a:rPr dirty="0" sz="3150" spc="-105">
                <a:latin typeface="Arial"/>
                <a:cs typeface="Arial"/>
              </a:rPr>
              <a:t>Cornhub</a:t>
            </a:r>
            <a:r>
              <a:rPr dirty="0" sz="3150" spc="-210">
                <a:latin typeface="Arial"/>
                <a:cs typeface="Arial"/>
              </a:rPr>
              <a:t> </a:t>
            </a:r>
            <a:r>
              <a:rPr dirty="0" sz="3150" spc="-110">
                <a:latin typeface="Arial"/>
                <a:cs typeface="Arial"/>
              </a:rPr>
              <a:t>Willes</a:t>
            </a:r>
            <a:r>
              <a:rPr dirty="0" sz="3150" spc="-180">
                <a:latin typeface="Arial"/>
                <a:cs typeface="Arial"/>
              </a:rPr>
              <a:t> </a:t>
            </a:r>
            <a:r>
              <a:rPr dirty="0" sz="3150" spc="-95">
                <a:latin typeface="Arial"/>
                <a:cs typeface="Arial"/>
              </a:rPr>
              <a:t>Road </a:t>
            </a:r>
            <a:r>
              <a:rPr dirty="0" sz="3150" spc="-120">
                <a:latin typeface="Arial"/>
                <a:cs typeface="Arial"/>
              </a:rPr>
              <a:t>Leamington</a:t>
            </a:r>
            <a:r>
              <a:rPr dirty="0" sz="3150" spc="-160">
                <a:latin typeface="Arial"/>
                <a:cs typeface="Arial"/>
              </a:rPr>
              <a:t> </a:t>
            </a:r>
            <a:r>
              <a:rPr dirty="0" sz="3150" spc="-85">
                <a:latin typeface="Arial"/>
                <a:cs typeface="Arial"/>
              </a:rPr>
              <a:t>Spa</a:t>
            </a:r>
            <a:r>
              <a:rPr dirty="0" sz="3150" spc="-185">
                <a:latin typeface="Arial"/>
                <a:cs typeface="Arial"/>
              </a:rPr>
              <a:t> </a:t>
            </a:r>
            <a:r>
              <a:rPr dirty="0" sz="3150" spc="-30">
                <a:latin typeface="Arial"/>
                <a:cs typeface="Arial"/>
              </a:rPr>
              <a:t>Warwickshire</a:t>
            </a:r>
            <a:endParaRPr sz="3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sz="3150">
              <a:latin typeface="Arial"/>
              <a:cs typeface="Arial"/>
            </a:endParaRPr>
          </a:p>
          <a:p>
            <a:pPr marL="1260475">
              <a:lnSpc>
                <a:spcPct val="100000"/>
              </a:lnSpc>
              <a:tabLst>
                <a:tab pos="3014980" algn="l"/>
              </a:tabLst>
            </a:pPr>
            <a:r>
              <a:rPr dirty="0" sz="3100" b="1">
                <a:solidFill>
                  <a:srgbClr val="482991"/>
                </a:solidFill>
                <a:latin typeface="Times New Roman"/>
                <a:cs typeface="Times New Roman"/>
              </a:rPr>
              <a:t>E</a:t>
            </a:r>
            <a:r>
              <a:rPr dirty="0" sz="3100" spc="-420" b="1">
                <a:solidFill>
                  <a:srgbClr val="482991"/>
                </a:solidFill>
                <a:latin typeface="Times New Roman"/>
                <a:cs typeface="Times New Roman"/>
              </a:rPr>
              <a:t> </a:t>
            </a:r>
            <a:r>
              <a:rPr dirty="0" sz="3100" spc="-35" b="1">
                <a:solidFill>
                  <a:srgbClr val="482991"/>
                </a:solidFill>
                <a:latin typeface="Times New Roman"/>
                <a:cs typeface="Times New Roman"/>
              </a:rPr>
              <a:t>M</a:t>
            </a:r>
            <a:r>
              <a:rPr dirty="0" sz="3100" spc="-185" b="1">
                <a:solidFill>
                  <a:srgbClr val="482991"/>
                </a:solidFill>
                <a:latin typeface="Times New Roman"/>
                <a:cs typeface="Times New Roman"/>
              </a:rPr>
              <a:t> </a:t>
            </a:r>
            <a:r>
              <a:rPr dirty="0" sz="3100" spc="-30" b="1">
                <a:solidFill>
                  <a:srgbClr val="482991"/>
                </a:solidFill>
                <a:latin typeface="Times New Roman"/>
                <a:cs typeface="Times New Roman"/>
              </a:rPr>
              <a:t>A</a:t>
            </a:r>
            <a:r>
              <a:rPr dirty="0" sz="3100" spc="-440" b="1">
                <a:solidFill>
                  <a:srgbClr val="482991"/>
                </a:solidFill>
                <a:latin typeface="Times New Roman"/>
                <a:cs typeface="Times New Roman"/>
              </a:rPr>
              <a:t> </a:t>
            </a:r>
            <a:r>
              <a:rPr dirty="0" sz="3100" spc="-20" b="1">
                <a:solidFill>
                  <a:srgbClr val="482991"/>
                </a:solidFill>
                <a:latin typeface="Times New Roman"/>
                <a:cs typeface="Times New Roman"/>
              </a:rPr>
              <a:t>I</a:t>
            </a:r>
            <a:r>
              <a:rPr dirty="0" sz="3100" spc="-335" b="1">
                <a:solidFill>
                  <a:srgbClr val="482991"/>
                </a:solidFill>
                <a:latin typeface="Times New Roman"/>
                <a:cs typeface="Times New Roman"/>
              </a:rPr>
              <a:t> </a:t>
            </a:r>
            <a:r>
              <a:rPr dirty="0" sz="3100" spc="-50" b="1">
                <a:solidFill>
                  <a:srgbClr val="482991"/>
                </a:solidFill>
                <a:latin typeface="Times New Roman"/>
                <a:cs typeface="Times New Roman"/>
              </a:rPr>
              <a:t>L</a:t>
            </a:r>
            <a:r>
              <a:rPr dirty="0" sz="3100" b="1">
                <a:solidFill>
                  <a:srgbClr val="482991"/>
                </a:solidFill>
                <a:latin typeface="Times New Roman"/>
                <a:cs typeface="Times New Roman"/>
              </a:rPr>
              <a:t>	</a:t>
            </a:r>
            <a:r>
              <a:rPr dirty="0" sz="3100" spc="-30" b="1">
                <a:solidFill>
                  <a:srgbClr val="482991"/>
                </a:solidFill>
                <a:latin typeface="Times New Roman"/>
                <a:cs typeface="Times New Roman"/>
              </a:rPr>
              <a:t>A</a:t>
            </a:r>
            <a:r>
              <a:rPr dirty="0" sz="3100" spc="-430" b="1">
                <a:solidFill>
                  <a:srgbClr val="482991"/>
                </a:solidFill>
                <a:latin typeface="Times New Roman"/>
                <a:cs typeface="Times New Roman"/>
              </a:rPr>
              <a:t> </a:t>
            </a:r>
            <a:r>
              <a:rPr dirty="0" sz="3100" spc="-30" b="1">
                <a:solidFill>
                  <a:srgbClr val="482991"/>
                </a:solidFill>
                <a:latin typeface="Times New Roman"/>
                <a:cs typeface="Times New Roman"/>
              </a:rPr>
              <a:t>D</a:t>
            </a:r>
            <a:r>
              <a:rPr dirty="0" sz="3100" spc="-320" b="1">
                <a:solidFill>
                  <a:srgbClr val="482991"/>
                </a:solidFill>
                <a:latin typeface="Times New Roman"/>
                <a:cs typeface="Times New Roman"/>
              </a:rPr>
              <a:t> </a:t>
            </a:r>
            <a:r>
              <a:rPr dirty="0" sz="3100" spc="-30" b="1">
                <a:solidFill>
                  <a:srgbClr val="482991"/>
                </a:solidFill>
                <a:latin typeface="Times New Roman"/>
                <a:cs typeface="Times New Roman"/>
              </a:rPr>
              <a:t>D</a:t>
            </a:r>
            <a:r>
              <a:rPr dirty="0" sz="3100" spc="-335" b="1">
                <a:solidFill>
                  <a:srgbClr val="482991"/>
                </a:solidFill>
                <a:latin typeface="Times New Roman"/>
                <a:cs typeface="Times New Roman"/>
              </a:rPr>
              <a:t> </a:t>
            </a:r>
            <a:r>
              <a:rPr dirty="0" sz="3100" spc="-30" b="1">
                <a:solidFill>
                  <a:srgbClr val="482991"/>
                </a:solidFill>
                <a:latin typeface="Times New Roman"/>
                <a:cs typeface="Times New Roman"/>
              </a:rPr>
              <a:t>R</a:t>
            </a:r>
            <a:r>
              <a:rPr dirty="0" sz="3100" spc="-425" b="1">
                <a:solidFill>
                  <a:srgbClr val="482991"/>
                </a:solidFill>
                <a:latin typeface="Times New Roman"/>
                <a:cs typeface="Times New Roman"/>
              </a:rPr>
              <a:t> </a:t>
            </a:r>
            <a:r>
              <a:rPr dirty="0" sz="3100" b="1">
                <a:solidFill>
                  <a:srgbClr val="482991"/>
                </a:solidFill>
                <a:latin typeface="Times New Roman"/>
                <a:cs typeface="Times New Roman"/>
              </a:rPr>
              <a:t>E</a:t>
            </a:r>
            <a:r>
              <a:rPr dirty="0" sz="3100" spc="-390" b="1">
                <a:solidFill>
                  <a:srgbClr val="482991"/>
                </a:solidFill>
                <a:latin typeface="Times New Roman"/>
                <a:cs typeface="Times New Roman"/>
              </a:rPr>
              <a:t> </a:t>
            </a:r>
            <a:r>
              <a:rPr dirty="0" sz="3100" spc="-25" b="1">
                <a:solidFill>
                  <a:srgbClr val="482991"/>
                </a:solidFill>
                <a:latin typeface="Times New Roman"/>
                <a:cs typeface="Times New Roman"/>
              </a:rPr>
              <a:t>S</a:t>
            </a:r>
            <a:r>
              <a:rPr dirty="0" sz="3100" spc="-335" b="1">
                <a:solidFill>
                  <a:srgbClr val="482991"/>
                </a:solidFill>
                <a:latin typeface="Times New Roman"/>
                <a:cs typeface="Times New Roman"/>
              </a:rPr>
              <a:t> </a:t>
            </a:r>
            <a:r>
              <a:rPr dirty="0" sz="3100" spc="-50" b="1">
                <a:solidFill>
                  <a:srgbClr val="482991"/>
                </a:solidFill>
                <a:latin typeface="Times New Roman"/>
                <a:cs typeface="Times New Roman"/>
              </a:rPr>
              <a:t>S</a:t>
            </a:r>
            <a:endParaRPr sz="3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150"/>
              </a:spcBef>
            </a:pPr>
            <a:r>
              <a:rPr dirty="0" u="sng" sz="2550" spc="-1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3"/>
              </a:rPr>
              <a:t>a</a:t>
            </a:r>
            <a:r>
              <a:rPr dirty="0" u="sng" sz="2500" spc="-1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3"/>
              </a:rPr>
              <a:t>vr</a:t>
            </a:r>
            <a:r>
              <a:rPr dirty="0" u="sng" sz="2550" spc="-1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3"/>
              </a:rPr>
              <a:t>il</a:t>
            </a:r>
            <a:r>
              <a:rPr dirty="0" u="sng" sz="2500" spc="-10">
                <a:uFill>
                  <a:solidFill>
                    <a:srgbClr val="000000"/>
                  </a:solidFill>
                </a:uFill>
                <a:latin typeface="Lucida Sans"/>
                <a:cs typeface="Lucida Sans"/>
                <a:hlinkClick r:id="rId3"/>
              </a:rPr>
              <a:t>@</a:t>
            </a:r>
            <a:r>
              <a:rPr dirty="0" u="sng" sz="2550" spc="-1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3"/>
              </a:rPr>
              <a:t>a</a:t>
            </a:r>
            <a:r>
              <a:rPr dirty="0" u="sng" sz="2500" spc="-1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3"/>
              </a:rPr>
              <a:t>s</a:t>
            </a:r>
            <a:r>
              <a:rPr dirty="0" u="sng" sz="2550" spc="-1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3"/>
              </a:rPr>
              <a:t>ka</a:t>
            </a:r>
            <a:r>
              <a:rPr dirty="0" u="sng" sz="2500" spc="-1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3"/>
              </a:rPr>
              <a:t>vr</a:t>
            </a:r>
            <a:r>
              <a:rPr dirty="0" u="sng" sz="2550" spc="-1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3"/>
              </a:rPr>
              <a:t>il</a:t>
            </a:r>
            <a:r>
              <a:rPr dirty="0" u="sng" sz="2500" spc="-10">
                <a:uFill>
                  <a:solidFill>
                    <a:srgbClr val="000000"/>
                  </a:solidFill>
                </a:uFill>
                <a:latin typeface="Lucida Sans"/>
                <a:cs typeface="Lucida Sans"/>
                <a:hlinkClick r:id="rId3"/>
              </a:rPr>
              <a:t>.</a:t>
            </a:r>
            <a:r>
              <a:rPr dirty="0" u="sng" sz="2550" spc="-1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3"/>
              </a:rPr>
              <a:t>co</a:t>
            </a:r>
            <a:r>
              <a:rPr dirty="0" u="sng" sz="2500" spc="-10">
                <a:uFill>
                  <a:solidFill>
                    <a:srgbClr val="000000"/>
                  </a:solidFill>
                </a:uFill>
                <a:latin typeface="Lucida Sans"/>
                <a:cs typeface="Lucida Sans"/>
                <a:hlinkClick r:id="rId3"/>
              </a:rPr>
              <a:t>.</a:t>
            </a:r>
            <a:r>
              <a:rPr dirty="0" u="sng" sz="2500" spc="-1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3"/>
              </a:rPr>
              <a:t>u</a:t>
            </a:r>
            <a:r>
              <a:rPr dirty="0" u="sng" sz="2550" spc="-1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3"/>
              </a:rPr>
              <a:t>k</a:t>
            </a:r>
            <a:endParaRPr sz="2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5"/>
              </a:spcBef>
            </a:pPr>
            <a:endParaRPr sz="25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  <a:tabLst>
                <a:tab pos="1851025" algn="l"/>
              </a:tabLst>
            </a:pPr>
            <a:r>
              <a:rPr dirty="0" sz="3100" b="1">
                <a:solidFill>
                  <a:srgbClr val="482991"/>
                </a:solidFill>
                <a:latin typeface="Times New Roman"/>
                <a:cs typeface="Times New Roman"/>
              </a:rPr>
              <a:t>P</a:t>
            </a:r>
            <a:r>
              <a:rPr dirty="0" sz="3100" spc="-305" b="1">
                <a:solidFill>
                  <a:srgbClr val="482991"/>
                </a:solidFill>
                <a:latin typeface="Times New Roman"/>
                <a:cs typeface="Times New Roman"/>
              </a:rPr>
              <a:t> </a:t>
            </a:r>
            <a:r>
              <a:rPr dirty="0" sz="3100" spc="-30" b="1">
                <a:solidFill>
                  <a:srgbClr val="482991"/>
                </a:solidFill>
                <a:latin typeface="Times New Roman"/>
                <a:cs typeface="Times New Roman"/>
              </a:rPr>
              <a:t>H</a:t>
            </a:r>
            <a:r>
              <a:rPr dirty="0" sz="3100" spc="-240" b="1">
                <a:solidFill>
                  <a:srgbClr val="482991"/>
                </a:solidFill>
                <a:latin typeface="Times New Roman"/>
                <a:cs typeface="Times New Roman"/>
              </a:rPr>
              <a:t> </a:t>
            </a:r>
            <a:r>
              <a:rPr dirty="0" sz="3100" spc="100" b="1">
                <a:solidFill>
                  <a:srgbClr val="482991"/>
                </a:solidFill>
                <a:latin typeface="Times New Roman"/>
                <a:cs typeface="Times New Roman"/>
              </a:rPr>
              <a:t>ON</a:t>
            </a:r>
            <a:r>
              <a:rPr dirty="0" sz="3100" spc="-210" b="1">
                <a:solidFill>
                  <a:srgbClr val="482991"/>
                </a:solidFill>
                <a:latin typeface="Times New Roman"/>
                <a:cs typeface="Times New Roman"/>
              </a:rPr>
              <a:t> </a:t>
            </a:r>
            <a:r>
              <a:rPr dirty="0" sz="3100" spc="-50" b="1">
                <a:solidFill>
                  <a:srgbClr val="482991"/>
                </a:solidFill>
                <a:latin typeface="Times New Roman"/>
                <a:cs typeface="Times New Roman"/>
              </a:rPr>
              <a:t>E</a:t>
            </a:r>
            <a:r>
              <a:rPr dirty="0" sz="3100" b="1">
                <a:solidFill>
                  <a:srgbClr val="482991"/>
                </a:solidFill>
                <a:latin typeface="Times New Roman"/>
                <a:cs typeface="Times New Roman"/>
              </a:rPr>
              <a:t>	</a:t>
            </a:r>
            <a:r>
              <a:rPr dirty="0" sz="3100" spc="-30" b="1">
                <a:solidFill>
                  <a:srgbClr val="482991"/>
                </a:solidFill>
                <a:latin typeface="Times New Roman"/>
                <a:cs typeface="Times New Roman"/>
              </a:rPr>
              <a:t>N</a:t>
            </a:r>
            <a:r>
              <a:rPr dirty="0" sz="3100" spc="-215" b="1">
                <a:solidFill>
                  <a:srgbClr val="482991"/>
                </a:solidFill>
                <a:latin typeface="Times New Roman"/>
                <a:cs typeface="Times New Roman"/>
              </a:rPr>
              <a:t> </a:t>
            </a:r>
            <a:r>
              <a:rPr dirty="0" sz="3100" spc="-30" b="1">
                <a:solidFill>
                  <a:srgbClr val="482991"/>
                </a:solidFill>
                <a:latin typeface="Times New Roman"/>
                <a:cs typeface="Times New Roman"/>
              </a:rPr>
              <a:t>U</a:t>
            </a:r>
            <a:r>
              <a:rPr dirty="0" sz="3100" spc="-260" b="1">
                <a:solidFill>
                  <a:srgbClr val="482991"/>
                </a:solidFill>
                <a:latin typeface="Times New Roman"/>
                <a:cs typeface="Times New Roman"/>
              </a:rPr>
              <a:t> </a:t>
            </a:r>
            <a:r>
              <a:rPr dirty="0" sz="3100" spc="-35" b="1">
                <a:solidFill>
                  <a:srgbClr val="482991"/>
                </a:solidFill>
                <a:latin typeface="Times New Roman"/>
                <a:cs typeface="Times New Roman"/>
              </a:rPr>
              <a:t>M</a:t>
            </a:r>
            <a:r>
              <a:rPr dirty="0" sz="3100" spc="-190" b="1">
                <a:solidFill>
                  <a:srgbClr val="482991"/>
                </a:solidFill>
                <a:latin typeface="Times New Roman"/>
                <a:cs typeface="Times New Roman"/>
              </a:rPr>
              <a:t> </a:t>
            </a:r>
            <a:r>
              <a:rPr dirty="0" sz="3100" b="1">
                <a:solidFill>
                  <a:srgbClr val="482991"/>
                </a:solidFill>
                <a:latin typeface="Times New Roman"/>
                <a:cs typeface="Times New Roman"/>
              </a:rPr>
              <a:t>B</a:t>
            </a:r>
            <a:r>
              <a:rPr dirty="0" sz="3100" spc="-355" b="1">
                <a:solidFill>
                  <a:srgbClr val="482991"/>
                </a:solidFill>
                <a:latin typeface="Times New Roman"/>
                <a:cs typeface="Times New Roman"/>
              </a:rPr>
              <a:t> </a:t>
            </a:r>
            <a:r>
              <a:rPr dirty="0" sz="3100" b="1">
                <a:solidFill>
                  <a:srgbClr val="482991"/>
                </a:solidFill>
                <a:latin typeface="Times New Roman"/>
                <a:cs typeface="Times New Roman"/>
              </a:rPr>
              <a:t>E</a:t>
            </a:r>
            <a:r>
              <a:rPr dirty="0" sz="3100" spc="-415" b="1">
                <a:solidFill>
                  <a:srgbClr val="482991"/>
                </a:solidFill>
                <a:latin typeface="Times New Roman"/>
                <a:cs typeface="Times New Roman"/>
              </a:rPr>
              <a:t> </a:t>
            </a:r>
            <a:r>
              <a:rPr dirty="0" sz="3100" spc="-50" b="1">
                <a:solidFill>
                  <a:srgbClr val="482991"/>
                </a:solidFill>
                <a:latin typeface="Times New Roman"/>
                <a:cs typeface="Times New Roman"/>
              </a:rPr>
              <a:t>R</a:t>
            </a:r>
            <a:endParaRPr sz="3100">
              <a:latin typeface="Times New Roman"/>
              <a:cs typeface="Times New Roman"/>
            </a:endParaRPr>
          </a:p>
          <a:p>
            <a:pPr algn="ctr" marL="213995">
              <a:lnSpc>
                <a:spcPct val="100000"/>
              </a:lnSpc>
              <a:spcBef>
                <a:spcPts val="1425"/>
              </a:spcBef>
            </a:pPr>
            <a:r>
              <a:rPr dirty="0" sz="3150" spc="-10">
                <a:latin typeface="Lucida Sans"/>
                <a:cs typeface="Lucida Sans"/>
              </a:rPr>
              <a:t>+</a:t>
            </a:r>
            <a:r>
              <a:rPr dirty="0" sz="3150" spc="-10">
                <a:latin typeface="Arial"/>
                <a:cs typeface="Arial"/>
              </a:rPr>
              <a:t>44</a:t>
            </a:r>
            <a:r>
              <a:rPr dirty="0" sz="3150" spc="-165">
                <a:latin typeface="Arial"/>
                <a:cs typeface="Arial"/>
              </a:rPr>
              <a:t> </a:t>
            </a:r>
            <a:r>
              <a:rPr dirty="0" sz="3150" spc="-80">
                <a:latin typeface="Lucida Sans"/>
                <a:cs typeface="Lucida Sans"/>
              </a:rPr>
              <a:t>(</a:t>
            </a:r>
            <a:r>
              <a:rPr dirty="0" sz="3150" spc="-80">
                <a:latin typeface="Arial"/>
                <a:cs typeface="Arial"/>
              </a:rPr>
              <a:t>0</a:t>
            </a:r>
            <a:r>
              <a:rPr dirty="0" sz="3150" spc="-80">
                <a:latin typeface="Lucida Sans"/>
                <a:cs typeface="Lucida Sans"/>
              </a:rPr>
              <a:t>)</a:t>
            </a:r>
            <a:r>
              <a:rPr dirty="0" sz="3150" spc="-80">
                <a:latin typeface="Arial"/>
                <a:cs typeface="Arial"/>
              </a:rPr>
              <a:t>7791</a:t>
            </a:r>
            <a:r>
              <a:rPr dirty="0" sz="3150" spc="-200">
                <a:latin typeface="Arial"/>
                <a:cs typeface="Arial"/>
              </a:rPr>
              <a:t> </a:t>
            </a:r>
            <a:r>
              <a:rPr dirty="0" sz="3150" spc="-10">
                <a:latin typeface="Arial"/>
                <a:cs typeface="Arial"/>
              </a:rPr>
              <a:t>708279</a:t>
            </a:r>
            <a:endParaRPr sz="315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57659" y="1958339"/>
            <a:ext cx="4171947" cy="295274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Fiona Molloy</dc:creator>
  <cp:keywords>DADxAWQf3I8,BACgE8fJYGQ</cp:keywords>
  <dc:title>Ask Avril_Services Proposal_V1 </dc:title>
  <dcterms:created xsi:type="dcterms:W3CDTF">2025-02-01T18:55:01Z</dcterms:created>
  <dcterms:modified xsi:type="dcterms:W3CDTF">2025-02-01T18:55:01Z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2025-01-23T00:00:00Z</vt:filetime>
  </property>
  <property fmtid="{D5CDD505-2E9C-101B-9397-08002B2CF9AE}" pid="3" name="Creator">
    <vt:lpwstr>Canva</vt:lpwstr>
  </property>
  <property fmtid="{D5CDD505-2E9C-101B-9397-08002B2CF9AE}" pid="4" name="LastSaved">
    <vt:filetime>2025-02-01T00:00:00Z</vt:filetime>
  </property>
  <property fmtid="{D5CDD505-2E9C-101B-9397-08002B2CF9AE}" pid="5" name="Producer">
    <vt:lpwstr>Canva</vt:lpwstr>
  </property>
</Properties>
</file>